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4" r:id="rId1"/>
    <p:sldMasterId id="2147484647" r:id="rId2"/>
    <p:sldMasterId id="2147484699" r:id="rId3"/>
  </p:sldMasterIdLst>
  <p:notesMasterIdLst>
    <p:notesMasterId r:id="rId16"/>
  </p:notesMasterIdLst>
  <p:handoutMasterIdLst>
    <p:handoutMasterId r:id="rId17"/>
  </p:handoutMasterIdLst>
  <p:sldIdLst>
    <p:sldId id="264" r:id="rId4"/>
    <p:sldId id="420" r:id="rId5"/>
    <p:sldId id="477" r:id="rId6"/>
    <p:sldId id="449" r:id="rId7"/>
    <p:sldId id="460" r:id="rId8"/>
    <p:sldId id="483" r:id="rId9"/>
    <p:sldId id="478" r:id="rId10"/>
    <p:sldId id="481" r:id="rId11"/>
    <p:sldId id="480" r:id="rId12"/>
    <p:sldId id="476" r:id="rId13"/>
    <p:sldId id="471" r:id="rId14"/>
    <p:sldId id="472" r:id="rId15"/>
  </p:sldIdLst>
  <p:sldSz cx="9144000" cy="6858000" type="screen4x3"/>
  <p:notesSz cx="7102475" cy="10233025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1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CEEA7"/>
    <a:srgbClr val="FFFFFF"/>
    <a:srgbClr val="66FF66"/>
    <a:srgbClr val="99FF66"/>
    <a:srgbClr val="99FF99"/>
    <a:srgbClr val="FFFF66"/>
    <a:srgbClr val="C9C9C9"/>
    <a:srgbClr val="898989"/>
    <a:srgbClr val="F0720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2" autoAdjust="0"/>
    <p:restoredTop sz="91939" autoAdjust="0"/>
  </p:normalViewPr>
  <p:slideViewPr>
    <p:cSldViewPr>
      <p:cViewPr varScale="1">
        <p:scale>
          <a:sx n="60" d="100"/>
          <a:sy n="60" d="100"/>
        </p:scale>
        <p:origin x="1434" y="72"/>
      </p:cViewPr>
      <p:guideLst>
        <p:guide orient="horz" pos="73"/>
        <p:guide pos="1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90" y="-90"/>
      </p:cViewPr>
      <p:guideLst>
        <p:guide orient="horz" pos="3221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公務災害認定件数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circle"/>
            <c:size val="6"/>
            <c:spPr>
              <a:solidFill>
                <a:srgbClr val="FF6600"/>
              </a:solidFill>
              <a:ln>
                <a:solidFill>
                  <a:srgbClr val="FF6600"/>
                </a:solidFill>
              </a:ln>
            </c:spPr>
          </c:marker>
          <c:dLbls>
            <c:dLbl>
              <c:idx val="0"/>
              <c:layout>
                <c:manualLayout>
                  <c:x val="-3.8339945654532998E-2"/>
                  <c:y val="-3.4475870872933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DA-46E5-A823-999C8A03AB40}"/>
                </c:ext>
              </c:extLst>
            </c:dLbl>
            <c:dLbl>
              <c:idx val="1"/>
              <c:layout>
                <c:manualLayout>
                  <c:x val="-3.9984547135577184E-2"/>
                  <c:y val="2.8586026825062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DA-46E5-A823-999C8A03AB40}"/>
                </c:ext>
              </c:extLst>
            </c:dLbl>
            <c:dLbl>
              <c:idx val="2"/>
              <c:layout>
                <c:manualLayout>
                  <c:x val="-3.9272499978296536E-2"/>
                  <c:y val="-2.6090761885503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671444321940466E-2"/>
                      <c:h val="4.00511247601597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1DA-46E5-A823-999C8A03AB40}"/>
                </c:ext>
              </c:extLst>
            </c:dLbl>
            <c:dLbl>
              <c:idx val="3"/>
              <c:layout>
                <c:manualLayout>
                  <c:x val="-4.1095937980189103E-2"/>
                  <c:y val="2.8663825373132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DA-46E5-A823-999C8A03AB40}"/>
                </c:ext>
              </c:extLst>
            </c:dLbl>
            <c:dLbl>
              <c:idx val="4"/>
              <c:layout>
                <c:manualLayout>
                  <c:x val="-3.974928161543205E-2"/>
                  <c:y val="-3.3226771962267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DA-46E5-A823-999C8A03AB40}"/>
                </c:ext>
              </c:extLst>
            </c:dLbl>
            <c:dLbl>
              <c:idx val="5"/>
              <c:layout>
                <c:manualLayout>
                  <c:x val="-3.9750497009263037E-2"/>
                  <c:y val="3.6438740589694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DA-46E5-A823-999C8A03AB40}"/>
                </c:ext>
              </c:extLst>
            </c:dLbl>
            <c:dLbl>
              <c:idx val="6"/>
              <c:layout>
                <c:manualLayout>
                  <c:x val="-4.1253244667459568E-2"/>
                  <c:y val="-3.6379465505451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DA-46E5-A823-999C8A03AB40}"/>
                </c:ext>
              </c:extLst>
            </c:dLbl>
            <c:dLbl>
              <c:idx val="7"/>
              <c:layout>
                <c:manualLayout>
                  <c:x val="-3.9823594266813672E-2"/>
                  <c:y val="2.649071434194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DA-46E5-A823-999C8A03AB40}"/>
                </c:ext>
              </c:extLst>
            </c:dLbl>
            <c:dLbl>
              <c:idx val="8"/>
              <c:layout>
                <c:manualLayout>
                  <c:x val="-4.2999939230308412E-2"/>
                  <c:y val="-3.6780807221681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DA-46E5-A823-999C8A03AB40}"/>
                </c:ext>
              </c:extLst>
            </c:dLbl>
            <c:dLbl>
              <c:idx val="9"/>
              <c:layout>
                <c:manualLayout>
                  <c:x val="-3.75405637691099E-2"/>
                  <c:y val="2.696368011830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DA-46E5-A823-999C8A03AB40}"/>
                </c:ext>
              </c:extLst>
            </c:dLbl>
            <c:dLbl>
              <c:idx val="10"/>
              <c:layout>
                <c:manualLayout>
                  <c:x val="-4.1564038232817409E-2"/>
                  <c:y val="-3.026240030131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DA-46E5-A823-999C8A03AB40}"/>
                </c:ext>
              </c:extLst>
            </c:dLbl>
            <c:dLbl>
              <c:idx val="11"/>
              <c:layout>
                <c:manualLayout>
                  <c:x val="-3.8828707602288411E-2"/>
                  <c:y val="3.28356181511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DA-46E5-A823-999C8A03AB40}"/>
                </c:ext>
              </c:extLst>
            </c:dLbl>
            <c:dLbl>
              <c:idx val="12"/>
              <c:layout>
                <c:manualLayout>
                  <c:x val="-3.9829671235968714E-2"/>
                  <c:y val="-3.6892256729034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1DA-46E5-A823-999C8A03AB40}"/>
                </c:ext>
              </c:extLst>
            </c:dLbl>
            <c:dLbl>
              <c:idx val="13"/>
              <c:layout>
                <c:manualLayout>
                  <c:x val="-3.9761435553742112E-2"/>
                  <c:y val="3.2584625216300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1DA-46E5-A823-999C8A03AB40}"/>
                </c:ext>
              </c:extLst>
            </c:dLbl>
            <c:dLbl>
              <c:idx val="14"/>
              <c:layout>
                <c:manualLayout>
                  <c:x val="-3.8253305437151115E-2"/>
                  <c:y val="-2.8187772352804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1DA-46E5-A823-999C8A03AB40}"/>
                </c:ext>
              </c:extLst>
            </c:dLbl>
            <c:dLbl>
              <c:idx val="15"/>
              <c:layout>
                <c:manualLayout>
                  <c:x val="-4.1731241698426062E-2"/>
                  <c:y val="3.24722495357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1DA-46E5-A823-999C8A03AB40}"/>
                </c:ext>
              </c:extLst>
            </c:dLbl>
            <c:dLbl>
              <c:idx val="16"/>
              <c:layout>
                <c:manualLayout>
                  <c:x val="-3.4960803548949988E-2"/>
                  <c:y val="-3.6528270664853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1DA-46E5-A823-999C8A03AB40}"/>
                </c:ext>
              </c:extLst>
            </c:dLbl>
            <c:dLbl>
              <c:idx val="17"/>
              <c:layout>
                <c:manualLayout>
                  <c:x val="-3.9507939126131833E-2"/>
                  <c:y val="3.1792129688944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1DA-46E5-A823-999C8A03AB40}"/>
                </c:ext>
              </c:extLst>
            </c:dLbl>
            <c:dLbl>
              <c:idx val="18"/>
              <c:layout>
                <c:manualLayout>
                  <c:x val="-3.7324223667190522E-2"/>
                  <c:y val="-3.564964103070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1DA-46E5-A823-999C8A03AB40}"/>
                </c:ext>
              </c:extLst>
            </c:dLbl>
            <c:dLbl>
              <c:idx val="19"/>
              <c:layout>
                <c:manualLayout>
                  <c:x val="-4.2544166543680546E-2"/>
                  <c:y val="2.0056897906385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1DA-46E5-A823-999C8A03AB40}"/>
                </c:ext>
              </c:extLst>
            </c:dLbl>
            <c:dLbl>
              <c:idx val="20"/>
              <c:layout>
                <c:manualLayout>
                  <c:x val="-3.787635972184844E-2"/>
                  <c:y val="-3.633624408985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1DA-46E5-A823-999C8A03AB40}"/>
                </c:ext>
              </c:extLst>
            </c:dLbl>
            <c:dLbl>
              <c:idx val="21"/>
              <c:layout>
                <c:manualLayout>
                  <c:x val="-4.4705484030593282E-2"/>
                  <c:y val="3.1366398745344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1DA-46E5-A823-999C8A03AB40}"/>
                </c:ext>
              </c:extLst>
            </c:dLbl>
            <c:dLbl>
              <c:idx val="22"/>
              <c:layout>
                <c:manualLayout>
                  <c:x val="-3.7459306010122415E-2"/>
                  <c:y val="-2.9355985471429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1DA-46E5-A823-999C8A03AB40}"/>
                </c:ext>
              </c:extLst>
            </c:dLbl>
            <c:dLbl>
              <c:idx val="23"/>
              <c:layout>
                <c:manualLayout>
                  <c:x val="-3.5299551172421138E-2"/>
                  <c:y val="3.0090749536527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1DA-46E5-A823-999C8A03AB40}"/>
                </c:ext>
              </c:extLst>
            </c:dLbl>
            <c:dLbl>
              <c:idx val="24"/>
              <c:layout>
                <c:manualLayout>
                  <c:x val="-4.4084070527567736E-2"/>
                  <c:y val="-3.3833106678171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1DA-46E5-A823-999C8A03AB40}"/>
                </c:ext>
              </c:extLst>
            </c:dLbl>
            <c:dLbl>
              <c:idx val="25"/>
              <c:layout>
                <c:manualLayout>
                  <c:x val="-3.9686081136219603E-2"/>
                  <c:y val="3.006883010433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1DA-46E5-A823-999C8A03AB40}"/>
                </c:ext>
              </c:extLst>
            </c:dLbl>
            <c:dLbl>
              <c:idx val="26"/>
              <c:layout>
                <c:manualLayout>
                  <c:x val="-3.7450971880995582E-2"/>
                  <c:y val="-3.4015254072460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1DA-46E5-A823-999C8A03AB40}"/>
                </c:ext>
              </c:extLst>
            </c:dLbl>
            <c:dLbl>
              <c:idx val="27"/>
              <c:layout>
                <c:manualLayout>
                  <c:x val="-4.1872053755132865E-2"/>
                  <c:y val="3.2638651985792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1DA-46E5-A823-999C8A03AB40}"/>
                </c:ext>
              </c:extLst>
            </c:dLbl>
            <c:dLbl>
              <c:idx val="28"/>
              <c:layout>
                <c:manualLayout>
                  <c:x val="-4.1896361631753032E-2"/>
                  <c:y val="-2.6536714277114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1DA-46E5-A823-999C8A03AB40}"/>
                </c:ext>
              </c:extLst>
            </c:dLbl>
            <c:dLbl>
              <c:idx val="29"/>
              <c:layout>
                <c:manualLayout>
                  <c:x val="-3.3076074972436607E-2"/>
                  <c:y val="3.1366398745344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1DA-46E5-A823-999C8A03AB40}"/>
                </c:ext>
              </c:extLst>
            </c:dLbl>
            <c:dLbl>
              <c:idx val="30"/>
              <c:layout>
                <c:manualLayout>
                  <c:x val="-4.1896361631753191E-2"/>
                  <c:y val="-2.7445598902176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1DA-46E5-A823-999C8A03AB40}"/>
                </c:ext>
              </c:extLst>
            </c:dLbl>
            <c:dLbl>
              <c:idx val="31"/>
              <c:layout>
                <c:manualLayout>
                  <c:x val="-1.3230429988974642E-2"/>
                  <c:y val="7.84159968633601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1DA-46E5-A823-999C8A03AB40}"/>
                </c:ext>
              </c:extLst>
            </c:dLbl>
            <c:dLbl>
              <c:idx val="32"/>
              <c:layout>
                <c:manualLayout>
                  <c:x val="-3.9691289966923927E-2"/>
                  <c:y val="2.3524799059008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1DA-46E5-A823-999C8A03AB40}"/>
                </c:ext>
              </c:extLst>
            </c:dLbl>
            <c:dLbl>
              <c:idx val="33"/>
              <c:layout>
                <c:manualLayout>
                  <c:x val="-1.3230429988974642E-2"/>
                  <c:y val="-2.3524799059008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1DA-46E5-A823-999C8A03AB4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H15年度</c:v>
                </c:pt>
                <c:pt idx="1">
                  <c:v>H16年度</c:v>
                </c:pt>
                <c:pt idx="2">
                  <c:v>H17年度</c:v>
                </c:pt>
                <c:pt idx="3">
                  <c:v>H18年度</c:v>
                </c:pt>
                <c:pt idx="4">
                  <c:v>H19年度</c:v>
                </c:pt>
                <c:pt idx="5">
                  <c:v>H20年度</c:v>
                </c:pt>
                <c:pt idx="6">
                  <c:v>H21年度</c:v>
                </c:pt>
                <c:pt idx="7">
                  <c:v>H22年度</c:v>
                </c:pt>
                <c:pt idx="8">
                  <c:v>H23年度</c:v>
                </c:pt>
                <c:pt idx="9">
                  <c:v>H24年度</c:v>
                </c:pt>
                <c:pt idx="10">
                  <c:v>H25年度</c:v>
                </c:pt>
                <c:pt idx="11">
                  <c:v>H26年度</c:v>
                </c:pt>
                <c:pt idx="12">
                  <c:v>H27年度</c:v>
                </c:pt>
                <c:pt idx="13">
                  <c:v>H28年度</c:v>
                </c:pt>
                <c:pt idx="14">
                  <c:v>H29年度</c:v>
                </c:pt>
                <c:pt idx="15">
                  <c:v>H30年度</c:v>
                </c:pt>
                <c:pt idx="16">
                  <c:v>R1年度</c:v>
                </c:pt>
                <c:pt idx="17">
                  <c:v>R2年度</c:v>
                </c:pt>
                <c:pt idx="18">
                  <c:v>R3年度</c:v>
                </c:pt>
                <c:pt idx="19">
                  <c:v>R4年度</c:v>
                </c:pt>
              </c:strCache>
            </c:strRef>
          </c:cat>
          <c:val>
            <c:numRef>
              <c:f>Sheet1!$B$2:$B$21</c:f>
              <c:numCache>
                <c:formatCode>#,##0_);[Red]\(#,##0\)</c:formatCode>
                <c:ptCount val="20"/>
                <c:pt idx="0">
                  <c:v>29205</c:v>
                </c:pt>
                <c:pt idx="1">
                  <c:v>28849</c:v>
                </c:pt>
                <c:pt idx="2">
                  <c:v>28387</c:v>
                </c:pt>
                <c:pt idx="3">
                  <c:v>28195</c:v>
                </c:pt>
                <c:pt idx="4">
                  <c:v>27346</c:v>
                </c:pt>
                <c:pt idx="5">
                  <c:v>26525</c:v>
                </c:pt>
                <c:pt idx="6">
                  <c:v>25256</c:v>
                </c:pt>
                <c:pt idx="7">
                  <c:v>25186</c:v>
                </c:pt>
                <c:pt idx="8">
                  <c:v>25714</c:v>
                </c:pt>
                <c:pt idx="9">
                  <c:v>25507</c:v>
                </c:pt>
                <c:pt idx="10">
                  <c:v>25542</c:v>
                </c:pt>
                <c:pt idx="11">
                  <c:v>25312</c:v>
                </c:pt>
                <c:pt idx="12">
                  <c:v>24833</c:v>
                </c:pt>
                <c:pt idx="13">
                  <c:v>25358</c:v>
                </c:pt>
                <c:pt idx="14">
                  <c:v>26211</c:v>
                </c:pt>
                <c:pt idx="15">
                  <c:v>26517</c:v>
                </c:pt>
                <c:pt idx="16">
                  <c:v>26390</c:v>
                </c:pt>
                <c:pt idx="17">
                  <c:v>24440</c:v>
                </c:pt>
                <c:pt idx="18">
                  <c:v>25590</c:v>
                </c:pt>
                <c:pt idx="19">
                  <c:v>29662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11DA-46E5-A823-999C8A03A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148864"/>
        <c:axId val="275142984"/>
      </c:lineChart>
      <c:catAx>
        <c:axId val="27514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2700000" vert="horz"/>
          <a:lstStyle/>
          <a:p>
            <a:pPr>
              <a:defRPr/>
            </a:pPr>
            <a:endParaRPr lang="ja-JP"/>
          </a:p>
        </c:txPr>
        <c:crossAx val="275142984"/>
        <c:crosses val="autoZero"/>
        <c:auto val="1"/>
        <c:lblAlgn val="ctr"/>
        <c:lblOffset val="100"/>
        <c:noMultiLvlLbl val="0"/>
      </c:catAx>
      <c:valAx>
        <c:axId val="275142984"/>
        <c:scaling>
          <c:orientation val="minMax"/>
          <c:max val="35000"/>
          <c:min val="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crossAx val="275148864"/>
        <c:crosses val="autoZero"/>
        <c:crossBetween val="between"/>
        <c:majorUnit val="5000"/>
      </c:valAx>
      <c:spPr>
        <a:solidFill>
          <a:schemeClr val="bg1"/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 w="3175">
      <a:solidFill>
        <a:schemeClr val="tx1"/>
      </a:solidFill>
    </a:ln>
  </c:spPr>
  <c:txPr>
    <a:bodyPr/>
    <a:lstStyle/>
    <a:p>
      <a:pPr>
        <a:defRPr sz="1100"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463273402842279E-2"/>
          <c:y val="3.933192843313834E-2"/>
          <c:w val="0.81140542491611301"/>
          <c:h val="0.87625993925206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CCCC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Sheet1!$B$2:$K$2</c:f>
              <c:numCache>
                <c:formatCode>#,##0_);[Red]\(#,##0\)</c:formatCode>
                <c:ptCount val="10"/>
                <c:pt idx="0">
                  <c:v>9678</c:v>
                </c:pt>
                <c:pt idx="1">
                  <c:v>9578</c:v>
                </c:pt>
                <c:pt idx="2">
                  <c:v>9651</c:v>
                </c:pt>
                <c:pt idx="3">
                  <c:v>9691</c:v>
                </c:pt>
                <c:pt idx="4">
                  <c:v>9866</c:v>
                </c:pt>
                <c:pt idx="5">
                  <c:v>10027</c:v>
                </c:pt>
                <c:pt idx="6">
                  <c:v>10106</c:v>
                </c:pt>
                <c:pt idx="7">
                  <c:v>10620</c:v>
                </c:pt>
                <c:pt idx="8">
                  <c:v>10988</c:v>
                </c:pt>
                <c:pt idx="9">
                  <c:v>13071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8C-4929-B5A7-9DB783680F1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義務教育学校職員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8C-4929-B5A7-9DB783680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Sheet1!$B$3:$K$3</c:f>
              <c:numCache>
                <c:formatCode>#,##0_);[Red]\(#,##0\)</c:formatCode>
                <c:ptCount val="10"/>
                <c:pt idx="0">
                  <c:v>4412</c:v>
                </c:pt>
                <c:pt idx="1">
                  <c:v>4525</c:v>
                </c:pt>
                <c:pt idx="2">
                  <c:v>4370</c:v>
                </c:pt>
                <c:pt idx="3">
                  <c:v>4619</c:v>
                </c:pt>
                <c:pt idx="4">
                  <c:v>4883</c:v>
                </c:pt>
                <c:pt idx="5">
                  <c:v>5100</c:v>
                </c:pt>
                <c:pt idx="6">
                  <c:v>5230</c:v>
                </c:pt>
                <c:pt idx="7">
                  <c:v>5189</c:v>
                </c:pt>
                <c:pt idx="8">
                  <c:v>5890</c:v>
                </c:pt>
                <c:pt idx="9">
                  <c:v>6230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8C-4929-B5A7-9DB783680F1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警察職員</c:v>
                </c:pt>
              </c:strCache>
            </c:strRef>
          </c:tx>
          <c:spPr>
            <a:solidFill>
              <a:srgbClr val="66FFFF"/>
            </a:solidFill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8C-4929-B5A7-9DB783680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Sheet1!$B$4:$K$4</c:f>
              <c:numCache>
                <c:formatCode>#,##0_);[Red]\(#,##0\)</c:formatCode>
                <c:ptCount val="10"/>
                <c:pt idx="0">
                  <c:v>5745</c:v>
                </c:pt>
                <c:pt idx="1">
                  <c:v>5639</c:v>
                </c:pt>
                <c:pt idx="2">
                  <c:v>5621</c:v>
                </c:pt>
                <c:pt idx="3">
                  <c:v>5686</c:v>
                </c:pt>
                <c:pt idx="4">
                  <c:v>5875</c:v>
                </c:pt>
                <c:pt idx="5">
                  <c:v>6017</c:v>
                </c:pt>
                <c:pt idx="6">
                  <c:v>5681</c:v>
                </c:pt>
                <c:pt idx="7">
                  <c:v>3491</c:v>
                </c:pt>
                <c:pt idx="8">
                  <c:v>3357</c:v>
                </c:pt>
                <c:pt idx="9">
                  <c:v>4993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8C-4929-B5A7-9DB783680F13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義務教育学校職員以外の教育職員</c:v>
                </c:pt>
              </c:strCache>
            </c:strRef>
          </c:tx>
          <c:spPr>
            <a:solidFill>
              <a:srgbClr val="CCFFFF"/>
            </a:solidFill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8C-4929-B5A7-9DB783680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Sheet1!$B$5:$K$5</c:f>
              <c:numCache>
                <c:formatCode>#,##0_);[Red]\(#,##0\)</c:formatCode>
                <c:ptCount val="10"/>
                <c:pt idx="0">
                  <c:v>2967</c:v>
                </c:pt>
                <c:pt idx="1">
                  <c:v>3053</c:v>
                </c:pt>
                <c:pt idx="2">
                  <c:v>2856</c:v>
                </c:pt>
                <c:pt idx="3">
                  <c:v>2992</c:v>
                </c:pt>
                <c:pt idx="4">
                  <c:v>3166</c:v>
                </c:pt>
                <c:pt idx="5">
                  <c:v>3085</c:v>
                </c:pt>
                <c:pt idx="6">
                  <c:v>3221</c:v>
                </c:pt>
                <c:pt idx="7">
                  <c:v>2961</c:v>
                </c:pt>
                <c:pt idx="8">
                  <c:v>3184</c:v>
                </c:pt>
                <c:pt idx="9">
                  <c:v>3199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8C-4929-B5A7-9DB783680F13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消防職員</c:v>
                </c:pt>
              </c:strCache>
            </c:strRef>
          </c:tx>
          <c:spPr>
            <a:solidFill>
              <a:srgbClr val="808080"/>
            </a:solidFill>
          </c:spPr>
          <c:invertIfNegative val="0"/>
          <c:dLbls>
            <c:dLbl>
              <c:idx val="9"/>
              <c:layout>
                <c:manualLayout>
                  <c:x val="0"/>
                  <c:y val="-1.27203785740371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4.0815876515986768E-2"/>
                      <c:h val="3.95847066578773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A8C-4929-B5A7-9DB783680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Sheet1!$B$6:$K$6</c:f>
              <c:numCache>
                <c:formatCode>#,##0_);[Red]\(#,##0\)</c:formatCode>
                <c:ptCount val="10"/>
                <c:pt idx="0">
                  <c:v>1393</c:v>
                </c:pt>
                <c:pt idx="1">
                  <c:v>1321</c:v>
                </c:pt>
                <c:pt idx="2">
                  <c:v>1246</c:v>
                </c:pt>
                <c:pt idx="3">
                  <c:v>1308</c:v>
                </c:pt>
                <c:pt idx="4">
                  <c:v>1341</c:v>
                </c:pt>
                <c:pt idx="5">
                  <c:v>1323</c:v>
                </c:pt>
                <c:pt idx="6">
                  <c:v>1304</c:v>
                </c:pt>
                <c:pt idx="7">
                  <c:v>1197</c:v>
                </c:pt>
                <c:pt idx="8">
                  <c:v>1293</c:v>
                </c:pt>
                <c:pt idx="9">
                  <c:v>1287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A8C-4929-B5A7-9DB783680F13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清掃事業職員</c:v>
                </c:pt>
              </c:strCache>
            </c:strRef>
          </c:tx>
          <c:spPr>
            <a:solidFill>
              <a:srgbClr val="4D4D4D"/>
            </a:solidFill>
          </c:spPr>
          <c:invertIfNegative val="0"/>
          <c:dLbls>
            <c:dLbl>
              <c:idx val="9"/>
              <c:layout>
                <c:manualLayout>
                  <c:x val="0"/>
                  <c:y val="-2.4361082628799212E-3"/>
                </c:manualLayout>
              </c:layout>
              <c:tx>
                <c:rich>
                  <a:bodyPr/>
                  <a:lstStyle/>
                  <a:p>
                    <a:fld id="{B4746DB2-AC0B-4AAE-8FC2-39170393A6E6}" type="VALUE">
                      <a:rPr lang="en-US" altLang="ja-JP">
                        <a:solidFill>
                          <a:schemeClr val="bg1"/>
                        </a:solidFill>
                      </a:rPr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A8C-4929-B5A7-9DB783680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Sheet1!$B$7:$K$7</c:f>
              <c:numCache>
                <c:formatCode>#,##0_);[Red]\(#,##0\)</c:formatCode>
                <c:ptCount val="10"/>
                <c:pt idx="0">
                  <c:v>1347</c:v>
                </c:pt>
                <c:pt idx="1">
                  <c:v>1196</c:v>
                </c:pt>
                <c:pt idx="2">
                  <c:v>1089</c:v>
                </c:pt>
                <c:pt idx="3">
                  <c:v>1062</c:v>
                </c:pt>
                <c:pt idx="4">
                  <c:v>1080</c:v>
                </c:pt>
                <c:pt idx="5">
                  <c:v>965</c:v>
                </c:pt>
                <c:pt idx="6">
                  <c:v>848</c:v>
                </c:pt>
                <c:pt idx="7">
                  <c:v>982</c:v>
                </c:pt>
                <c:pt idx="8">
                  <c:v>878</c:v>
                </c:pt>
                <c:pt idx="9">
                  <c:v>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A8C-4929-B5A7-9DB783680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 w="3175"/>
          </c:spPr>
        </c:serLines>
        <c:axId val="271850144"/>
        <c:axId val="271848968"/>
      </c:barChart>
      <c:catAx>
        <c:axId val="27185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+mn-ea"/>
                <a:ea typeface="+mn-ea"/>
              </a:defRPr>
            </a:pPr>
            <a:endParaRPr lang="ja-JP"/>
          </a:p>
        </c:txPr>
        <c:crossAx val="271848968"/>
        <c:crosses val="autoZero"/>
        <c:auto val="1"/>
        <c:lblAlgn val="ctr"/>
        <c:lblOffset val="100"/>
        <c:noMultiLvlLbl val="0"/>
      </c:catAx>
      <c:valAx>
        <c:axId val="271848968"/>
        <c:scaling>
          <c:orientation val="minMax"/>
          <c:max val="3000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+mn-ea"/>
                <a:ea typeface="+mn-ea"/>
              </a:defRPr>
            </a:pPr>
            <a:endParaRPr lang="ja-JP"/>
          </a:p>
        </c:txPr>
        <c:crossAx val="2718501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 w="3175"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63277743534539E-2"/>
          <c:y val="1.9222577209797656E-2"/>
          <c:w val="0.85761418190973093"/>
          <c:h val="0.8566721591909637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清掃事業職員</c:v>
                </c:pt>
              </c:strCache>
            </c:strRef>
          </c:tx>
          <c:spPr>
            <a:ln w="28575">
              <a:solidFill>
                <a:srgbClr val="FF6600"/>
              </a:solidFill>
              <a:prstDash val="solid"/>
            </a:ln>
          </c:spPr>
          <c:marker>
            <c:symbol val="diamond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4.1666652197692486E-2"/>
                  <c:y val="-1.7314269437544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F3-45DA-8E6A-AA337207D6D9}"/>
                </c:ext>
              </c:extLst>
            </c:dLbl>
            <c:dLbl>
              <c:idx val="1"/>
              <c:layout>
                <c:manualLayout>
                  <c:x val="-1.9725668249572441E-2"/>
                  <c:y val="-2.6805316803145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F3-45DA-8E6A-AA337207D6D9}"/>
                </c:ext>
              </c:extLst>
            </c:dLbl>
            <c:dLbl>
              <c:idx val="2"/>
              <c:layout>
                <c:manualLayout>
                  <c:x val="-3.7147991561694259E-2"/>
                  <c:y val="2.4685925769524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F3-45DA-8E6A-AA337207D6D9}"/>
                </c:ext>
              </c:extLst>
            </c:dLbl>
            <c:dLbl>
              <c:idx val="3"/>
              <c:layout>
                <c:manualLayout>
                  <c:x val="-3.7257897889555427E-2"/>
                  <c:y val="2.1161243030808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F3-45DA-8E6A-AA337207D6D9}"/>
                </c:ext>
              </c:extLst>
            </c:dLbl>
            <c:dLbl>
              <c:idx val="4"/>
              <c:layout>
                <c:manualLayout>
                  <c:x val="-4.3871723862521597E-2"/>
                  <c:y val="2.1985494919636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F3-45DA-8E6A-AA337207D6D9}"/>
                </c:ext>
              </c:extLst>
            </c:dLbl>
            <c:dLbl>
              <c:idx val="5"/>
              <c:layout>
                <c:manualLayout>
                  <c:x val="-3.5052652597036174E-2"/>
                  <c:y val="-2.4564419328686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F3-45DA-8E6A-AA337207D6D9}"/>
                </c:ext>
              </c:extLst>
            </c:dLbl>
            <c:dLbl>
              <c:idx val="6"/>
              <c:layout>
                <c:manualLayout>
                  <c:x val="-1.0796864283915998E-2"/>
                  <c:y val="3.87067730877176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F3-45DA-8E6A-AA337207D6D9}"/>
                </c:ext>
              </c:extLst>
            </c:dLbl>
            <c:dLbl>
              <c:idx val="7"/>
              <c:layout>
                <c:manualLayout>
                  <c:x val="-3.5164816084869217E-2"/>
                  <c:y val="-2.9433242170304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F3-45DA-8E6A-AA337207D6D9}"/>
                </c:ext>
              </c:extLst>
            </c:dLbl>
            <c:dLbl>
              <c:idx val="8"/>
              <c:layout>
                <c:manualLayout>
                  <c:x val="-3.3069650747901275E-2"/>
                  <c:y val="-2.7908037551465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F3-45DA-8E6A-AA337207D6D9}"/>
                </c:ext>
              </c:extLst>
            </c:dLbl>
            <c:dLbl>
              <c:idx val="9"/>
              <c:layout>
                <c:manualLayout>
                  <c:x val="-3.9021434338348197E-2"/>
                  <c:y val="-2.173411602072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F3-45DA-8E6A-AA337207D6D9}"/>
                </c:ext>
              </c:extLst>
            </c:dLbl>
            <c:dLbl>
              <c:idx val="10"/>
              <c:layout>
                <c:manualLayout>
                  <c:x val="-9.0157914384185987E-3"/>
                  <c:y val="2.1878485237268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F3-45DA-8E6A-AA337207D6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Sheet1!$B$2:$K$2</c:f>
              <c:numCache>
                <c:formatCode>0.00_ </c:formatCode>
                <c:ptCount val="10"/>
                <c:pt idx="0">
                  <c:v>27.06</c:v>
                </c:pt>
                <c:pt idx="1">
                  <c:v>24.642010919954672</c:v>
                </c:pt>
                <c:pt idx="2">
                  <c:v>23.113658070678127</c:v>
                </c:pt>
                <c:pt idx="3">
                  <c:v>23.093482940831105</c:v>
                </c:pt>
                <c:pt idx="4">
                  <c:v>23.925564909171467</c:v>
                </c:pt>
                <c:pt idx="5">
                  <c:v>21.9</c:v>
                </c:pt>
                <c:pt idx="6">
                  <c:v>19.73</c:v>
                </c:pt>
                <c:pt idx="7">
                  <c:v>23.32</c:v>
                </c:pt>
                <c:pt idx="8">
                  <c:v>21.32</c:v>
                </c:pt>
                <c:pt idx="9">
                  <c:v>21.94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7F3-45DA-8E6A-AA337207D6D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警察職員</c:v>
                </c:pt>
              </c:strCache>
            </c:strRef>
          </c:tx>
          <c:spPr>
            <a:ln>
              <a:solidFill>
                <a:srgbClr val="4081D2"/>
              </a:solidFill>
              <a:prstDash val="dash"/>
            </a:ln>
          </c:spPr>
          <c:marker>
            <c:symbol val="squar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9572528626865409E-2"/>
                  <c:y val="1.8741073758393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F3-45DA-8E6A-AA337207D6D9}"/>
                </c:ext>
              </c:extLst>
            </c:dLbl>
            <c:dLbl>
              <c:idx val="1"/>
              <c:layout>
                <c:manualLayout>
                  <c:x val="-3.7258939655696294E-2"/>
                  <c:y val="2.0895920769832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F3-45DA-8E6A-AA337207D6D9}"/>
                </c:ext>
              </c:extLst>
            </c:dLbl>
            <c:dLbl>
              <c:idx val="2"/>
              <c:layout>
                <c:manualLayout>
                  <c:x val="-4.1889763779527557E-2"/>
                  <c:y val="2.3382220992344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7F3-45DA-8E6A-AA337207D6D9}"/>
                </c:ext>
              </c:extLst>
            </c:dLbl>
            <c:dLbl>
              <c:idx val="3"/>
              <c:layout>
                <c:manualLayout>
                  <c:x val="-4.1666652197692486E-2"/>
                  <c:y val="2.2134663278911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7F3-45DA-8E6A-AA337207D6D9}"/>
                </c:ext>
              </c:extLst>
            </c:dLbl>
            <c:dLbl>
              <c:idx val="4"/>
              <c:layout>
                <c:manualLayout>
                  <c:x val="-4.3871723862521597E-2"/>
                  <c:y val="2.072002381491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F3-45DA-8E6A-AA337207D6D9}"/>
                </c:ext>
              </c:extLst>
            </c:dLbl>
            <c:dLbl>
              <c:idx val="5"/>
              <c:layout>
                <c:manualLayout>
                  <c:x val="-4.1666652197692486E-2"/>
                  <c:y val="2.4797070094672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7F3-45DA-8E6A-AA337207D6D9}"/>
                </c:ext>
              </c:extLst>
            </c:dLbl>
            <c:dLbl>
              <c:idx val="6"/>
              <c:layout>
                <c:manualLayout>
                  <c:x val="-6.1958520344824596E-2"/>
                  <c:y val="1.7207702313203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7F3-45DA-8E6A-AA337207D6D9}"/>
                </c:ext>
              </c:extLst>
            </c:dLbl>
            <c:dLbl>
              <c:idx val="7"/>
              <c:layout>
                <c:manualLayout>
                  <c:x val="-4.8284297979841823E-2"/>
                  <c:y val="2.3382221416605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7F3-45DA-8E6A-AA337207D6D9}"/>
                </c:ext>
              </c:extLst>
            </c:dLbl>
            <c:dLbl>
              <c:idx val="8"/>
              <c:layout>
                <c:manualLayout>
                  <c:x val="-5.0710224066534131E-2"/>
                  <c:y val="1.5793048636438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7F3-45DA-8E6A-AA337207D6D9}"/>
                </c:ext>
              </c:extLst>
            </c:dLbl>
            <c:dLbl>
              <c:idx val="9"/>
              <c:layout>
                <c:manualLayout>
                  <c:x val="-3.9577390202189609E-2"/>
                  <c:y val="-3.113373476936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7F3-45DA-8E6A-AA337207D6D9}"/>
                </c:ext>
              </c:extLst>
            </c:dLbl>
            <c:dLbl>
              <c:idx val="10"/>
              <c:layout>
                <c:manualLayout>
                  <c:x val="-1.9992186753943517E-2"/>
                  <c:y val="2.072002381491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7F3-45DA-8E6A-AA337207D6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Sheet1!$B$3:$K$3</c:f>
              <c:numCache>
                <c:formatCode>0.00_ </c:formatCode>
                <c:ptCount val="10"/>
                <c:pt idx="0">
                  <c:v>20.25</c:v>
                </c:pt>
                <c:pt idx="1">
                  <c:v>19.824710047355708</c:v>
                </c:pt>
                <c:pt idx="2">
                  <c:v>19.670972280062013</c:v>
                </c:pt>
                <c:pt idx="3">
                  <c:v>19.813848786114278</c:v>
                </c:pt>
                <c:pt idx="4">
                  <c:v>20.374756803434749</c:v>
                </c:pt>
                <c:pt idx="5">
                  <c:v>20.78</c:v>
                </c:pt>
                <c:pt idx="6">
                  <c:v>19.600000000000001</c:v>
                </c:pt>
                <c:pt idx="7">
                  <c:v>12.04</c:v>
                </c:pt>
                <c:pt idx="8">
                  <c:v>11.61</c:v>
                </c:pt>
                <c:pt idx="9">
                  <c:v>17.27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E7F3-45DA-8E6A-AA337207D6D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義務教育学校職員以外の教育職員</c:v>
                </c:pt>
              </c:strCache>
            </c:strRef>
          </c:tx>
          <c:spPr>
            <a:ln>
              <a:solidFill>
                <a:srgbClr val="56CE74"/>
              </a:solidFill>
              <a:prstDash val="sysDot"/>
            </a:ln>
          </c:spPr>
          <c:marker>
            <c:symbol val="triang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296223509251426E-2"/>
                  <c:y val="2.3621429674231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7F3-45DA-8E6A-AA337207D6D9}"/>
                </c:ext>
              </c:extLst>
            </c:dLbl>
            <c:dLbl>
              <c:idx val="1"/>
              <c:layout>
                <c:manualLayout>
                  <c:x val="-3.2851227113700095E-2"/>
                  <c:y val="-1.9395615011821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7F3-45DA-8E6A-AA337207D6D9}"/>
                </c:ext>
              </c:extLst>
            </c:dLbl>
            <c:dLbl>
              <c:idx val="2"/>
              <c:layout>
                <c:manualLayout>
                  <c:x val="-3.5276979572702254E-2"/>
                  <c:y val="-2.8497443384970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7F3-45DA-8E6A-AA337207D6D9}"/>
                </c:ext>
              </c:extLst>
            </c:dLbl>
            <c:dLbl>
              <c:idx val="3"/>
              <c:layout>
                <c:manualLayout>
                  <c:x val="-3.7262759464879502E-2"/>
                  <c:y val="-2.4443709651396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7F3-45DA-8E6A-AA337207D6D9}"/>
                </c:ext>
              </c:extLst>
            </c:dLbl>
            <c:dLbl>
              <c:idx val="4"/>
              <c:layout>
                <c:manualLayout>
                  <c:x val="-3.5056298778529282E-2"/>
                  <c:y val="-2.3282625973296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7F3-45DA-8E6A-AA337207D6D9}"/>
                </c:ext>
              </c:extLst>
            </c:dLbl>
            <c:dLbl>
              <c:idx val="5"/>
              <c:layout>
                <c:manualLayout>
                  <c:x val="-3.7261370443358303E-2"/>
                  <c:y val="-2.4434546870611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7F3-45DA-8E6A-AA337207D6D9}"/>
                </c:ext>
              </c:extLst>
            </c:dLbl>
            <c:dLbl>
              <c:idx val="6"/>
              <c:layout>
                <c:manualLayout>
                  <c:x val="-3.5055083384698191E-2"/>
                  <c:y val="-1.9230884148588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7F3-45DA-8E6A-AA337207D6D9}"/>
                </c:ext>
              </c:extLst>
            </c:dLbl>
            <c:dLbl>
              <c:idx val="7"/>
              <c:layout>
                <c:manualLayout>
                  <c:x val="-3.274027901969806E-2"/>
                  <c:y val="-2.1890644260521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7F3-45DA-8E6A-AA337207D6D9}"/>
                </c:ext>
              </c:extLst>
            </c:dLbl>
            <c:dLbl>
              <c:idx val="8"/>
              <c:layout>
                <c:manualLayout>
                  <c:x val="-3.2740279019697983E-2"/>
                  <c:y val="-2.3393376106256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7F3-45DA-8E6A-AA337207D6D9}"/>
                </c:ext>
              </c:extLst>
            </c:dLbl>
            <c:dLbl>
              <c:idx val="9"/>
              <c:layout>
                <c:manualLayout>
                  <c:x val="-3.6827301217998328E-2"/>
                  <c:y val="-1.8113224083771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7F3-45DA-8E6A-AA337207D6D9}"/>
                </c:ext>
              </c:extLst>
            </c:dLbl>
            <c:dLbl>
              <c:idx val="10"/>
              <c:layout>
                <c:manualLayout>
                  <c:x val="-2.4372987003967554E-2"/>
                  <c:y val="-2.1878485237268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E7F3-45DA-8E6A-AA337207D6D9}"/>
                </c:ext>
              </c:extLst>
            </c:dLbl>
            <c:dLbl>
              <c:idx val="11"/>
              <c:layout>
                <c:manualLayout>
                  <c:x val="0"/>
                  <c:y val="-3.1280547409579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E7F3-45DA-8E6A-AA337207D6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Sheet1!$B$4:$K$4</c:f>
              <c:numCache>
                <c:formatCode>0.00_ </c:formatCode>
                <c:ptCount val="10"/>
                <c:pt idx="0">
                  <c:v>8.5399999999999991</c:v>
                </c:pt>
                <c:pt idx="1">
                  <c:v>8.8205128205128194</c:v>
                </c:pt>
                <c:pt idx="2">
                  <c:v>8.361585890702127</c:v>
                </c:pt>
                <c:pt idx="3">
                  <c:v>8.7674572615761495</c:v>
                </c:pt>
                <c:pt idx="4">
                  <c:v>9.3477535570771</c:v>
                </c:pt>
                <c:pt idx="5">
                  <c:v>9.18</c:v>
                </c:pt>
                <c:pt idx="6">
                  <c:v>9.6199999999999992</c:v>
                </c:pt>
                <c:pt idx="7">
                  <c:v>8.8000000000000007</c:v>
                </c:pt>
                <c:pt idx="8">
                  <c:v>9.34</c:v>
                </c:pt>
                <c:pt idx="9">
                  <c:v>9.4700000000000006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E7F3-45DA-8E6A-AA337207D6D9}"/>
            </c:ext>
          </c:extLst>
        </c:ser>
        <c:ser>
          <c:idx val="4"/>
          <c:order val="3"/>
          <c:tx>
            <c:strRef>
              <c:f>Sheet1!$A$6</c:f>
              <c:strCache>
                <c:ptCount val="1"/>
                <c:pt idx="0">
                  <c:v>義務教育学校職員</c:v>
                </c:pt>
              </c:strCache>
            </c:strRef>
          </c:tx>
          <c:spPr>
            <a:ln>
              <a:solidFill>
                <a:srgbClr val="FFCC99"/>
              </a:solidFill>
              <a:prstDash val="solid"/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5417965257099199E-2"/>
                  <c:y val="2.0463845773271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E7F3-45DA-8E6A-AA337207D6D9}"/>
                </c:ext>
              </c:extLst>
            </c:dLbl>
            <c:dLbl>
              <c:idx val="1"/>
              <c:layout>
                <c:manualLayout>
                  <c:x val="-3.5437411558395332E-2"/>
                  <c:y val="2.2993599996813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E7F3-45DA-8E6A-AA337207D6D9}"/>
                </c:ext>
              </c:extLst>
            </c:dLbl>
            <c:dLbl>
              <c:idx val="2"/>
              <c:layout>
                <c:manualLayout>
                  <c:x val="-3.5437411558395332E-2"/>
                  <c:y val="2.4108471389217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E7F3-45DA-8E6A-AA337207D6D9}"/>
                </c:ext>
              </c:extLst>
            </c:dLbl>
            <c:dLbl>
              <c:idx val="3"/>
              <c:layout>
                <c:manualLayout>
                  <c:x val="-3.5427688407747307E-2"/>
                  <c:y val="2.9467702193689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E7F3-45DA-8E6A-AA337207D6D9}"/>
                </c:ext>
              </c:extLst>
            </c:dLbl>
            <c:dLbl>
              <c:idx val="4"/>
              <c:layout>
                <c:manualLayout>
                  <c:x val="-3.3232339893566228E-2"/>
                  <c:y val="2.0861859128221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E7F3-45DA-8E6A-AA337207D6D9}"/>
                </c:ext>
              </c:extLst>
            </c:dLbl>
            <c:dLbl>
              <c:idx val="5"/>
              <c:layout>
                <c:manualLayout>
                  <c:x val="-3.3242063044214294E-2"/>
                  <c:y val="1.5404427216645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E7F3-45DA-8E6A-AA337207D6D9}"/>
                </c:ext>
              </c:extLst>
            </c:dLbl>
            <c:dLbl>
              <c:idx val="6"/>
              <c:layout>
                <c:manualLayout>
                  <c:x val="-3.5427688407747349E-2"/>
                  <c:y val="1.72170642848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E7F3-45DA-8E6A-AA337207D6D9}"/>
                </c:ext>
              </c:extLst>
            </c:dLbl>
            <c:dLbl>
              <c:idx val="7"/>
              <c:layout>
                <c:manualLayout>
                  <c:x val="-3.3232339893566304E-2"/>
                  <c:y val="-1.6367116771673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E7F3-45DA-8E6A-AA337207D6D9}"/>
                </c:ext>
              </c:extLst>
            </c:dLbl>
            <c:dLbl>
              <c:idx val="8"/>
              <c:layout>
                <c:manualLayout>
                  <c:x val="-1.7765238000156267E-2"/>
                  <c:y val="-1.4819403582647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E7F3-45DA-8E6A-AA337207D6D9}"/>
                </c:ext>
              </c:extLst>
            </c:dLbl>
            <c:dLbl>
              <c:idx val="9"/>
              <c:layout>
                <c:manualLayout>
                  <c:x val="-1.1182665011416021E-2"/>
                  <c:y val="9.774296806372515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E7F3-45DA-8E6A-AA337207D6D9}"/>
                </c:ext>
              </c:extLst>
            </c:dLbl>
            <c:dLbl>
              <c:idx val="10"/>
              <c:layout>
                <c:manualLayout>
                  <c:x val="-1.5523357265016786E-2"/>
                  <c:y val="1.7968520708074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E7F3-45DA-8E6A-AA337207D6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Sheet1!$B$6:$K$6</c:f>
              <c:numCache>
                <c:formatCode>0.00_ </c:formatCode>
                <c:ptCount val="10"/>
                <c:pt idx="0">
                  <c:v>6.39</c:v>
                </c:pt>
                <c:pt idx="1">
                  <c:v>6.5957003321900789</c:v>
                </c:pt>
                <c:pt idx="2">
                  <c:v>6.3970348206561276</c:v>
                </c:pt>
                <c:pt idx="3">
                  <c:v>6.7900009555099858</c:v>
                </c:pt>
                <c:pt idx="4">
                  <c:v>7.1769877816302623</c:v>
                </c:pt>
                <c:pt idx="5">
                  <c:v>7.53</c:v>
                </c:pt>
                <c:pt idx="6">
                  <c:v>7.69</c:v>
                </c:pt>
                <c:pt idx="7">
                  <c:v>7.5</c:v>
                </c:pt>
                <c:pt idx="8">
                  <c:v>8.14</c:v>
                </c:pt>
                <c:pt idx="9">
                  <c:v>8.58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0-E7F3-45DA-8E6A-AA337207D6D9}"/>
            </c:ext>
          </c:extLst>
        </c:ser>
        <c:ser>
          <c:idx val="3"/>
          <c:order val="4"/>
          <c:tx>
            <c:strRef>
              <c:f>Sheet1!$A$5</c:f>
              <c:strCache>
                <c:ptCount val="1"/>
                <c:pt idx="0">
                  <c:v>消防職員</c:v>
                </c:pt>
              </c:strCache>
            </c:strRef>
          </c:tx>
          <c:spPr>
            <a:ln cmpd="dbl">
              <a:solidFill>
                <a:srgbClr val="A3CF23"/>
              </a:solidFill>
            </a:ln>
          </c:spPr>
          <c:marker>
            <c:symbol val="circ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5437495932843108E-2"/>
                  <c:y val="-2.3448818897637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E7F3-45DA-8E6A-AA337207D6D9}"/>
                </c:ext>
              </c:extLst>
            </c:dLbl>
            <c:dLbl>
              <c:idx val="1"/>
              <c:layout>
                <c:manualLayout>
                  <c:x val="-3.5441057739888357E-2"/>
                  <c:y val="2.4615611386547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E7F3-45DA-8E6A-AA337207D6D9}"/>
                </c:ext>
              </c:extLst>
            </c:dLbl>
            <c:dLbl>
              <c:idx val="2"/>
              <c:layout>
                <c:manualLayout>
                  <c:x val="-3.7629113891083393E-2"/>
                  <c:y val="1.7170851999179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E7F3-45DA-8E6A-AA337207D6D9}"/>
                </c:ext>
              </c:extLst>
            </c:dLbl>
            <c:dLbl>
              <c:idx val="3"/>
              <c:layout>
                <c:manualLayout>
                  <c:x val="-3.5427688407747307E-2"/>
                  <c:y val="1.7026836988154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E7F3-45DA-8E6A-AA337207D6D9}"/>
                </c:ext>
              </c:extLst>
            </c:dLbl>
            <c:dLbl>
              <c:idx val="4"/>
              <c:layout>
                <c:manualLayout>
                  <c:x val="-4.2064780491192819E-2"/>
                  <c:y val="1.5899615760779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E7F3-45DA-8E6A-AA337207D6D9}"/>
                </c:ext>
              </c:extLst>
            </c:dLbl>
            <c:dLbl>
              <c:idx val="5"/>
              <c:layout>
                <c:manualLayout>
                  <c:x val="-8.966828429797985E-3"/>
                  <c:y val="-1.2448832840999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E7F3-45DA-8E6A-AA337207D6D9}"/>
                </c:ext>
              </c:extLst>
            </c:dLbl>
            <c:dLbl>
              <c:idx val="6"/>
              <c:layout>
                <c:manualLayout>
                  <c:x val="-1.5614859057722526E-2"/>
                  <c:y val="-1.5099665160119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E7F3-45DA-8E6A-AA337207D6D9}"/>
                </c:ext>
              </c:extLst>
            </c:dLbl>
            <c:dLbl>
              <c:idx val="7"/>
              <c:layout>
                <c:manualLayout>
                  <c:x val="-3.1017545078089053E-2"/>
                  <c:y val="2.0688363865976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E7F3-45DA-8E6A-AA337207D6D9}"/>
                </c:ext>
              </c:extLst>
            </c:dLbl>
            <c:dLbl>
              <c:idx val="8"/>
              <c:layout>
                <c:manualLayout>
                  <c:x val="-3.1038206773216274E-2"/>
                  <c:y val="1.929582037762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E7F3-45DA-8E6A-AA337207D6D9}"/>
                </c:ext>
              </c:extLst>
            </c:dLbl>
            <c:dLbl>
              <c:idx val="9"/>
              <c:layout>
                <c:manualLayout>
                  <c:x val="-3.5338617402703464E-2"/>
                  <c:y val="2.0191980176523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E7F3-45DA-8E6A-AA337207D6D9}"/>
                </c:ext>
              </c:extLst>
            </c:dLbl>
            <c:dLbl>
              <c:idx val="10"/>
              <c:layout>
                <c:manualLayout>
                  <c:x val="-1.1074197120708828E-2"/>
                  <c:y val="7.8201368523949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E7F3-45DA-8E6A-AA337207D6D9}"/>
                </c:ext>
              </c:extLst>
            </c:dLbl>
            <c:dLbl>
              <c:idx val="11"/>
              <c:layout>
                <c:manualLayout>
                  <c:x val="0"/>
                  <c:y val="1.17302052785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E7F3-45DA-8E6A-AA337207D6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</c:strCache>
            </c:strRef>
          </c:cat>
          <c:val>
            <c:numRef>
              <c:f>Sheet1!$B$5:$K$5</c:f>
              <c:numCache>
                <c:formatCode>0.00_ </c:formatCode>
                <c:ptCount val="10"/>
                <c:pt idx="0">
                  <c:v>8.76</c:v>
                </c:pt>
                <c:pt idx="1">
                  <c:v>8.2992504916096532</c:v>
                </c:pt>
                <c:pt idx="2">
                  <c:v>7.8075556585980239</c:v>
                </c:pt>
                <c:pt idx="3">
                  <c:v>8.1583264203783532</c:v>
                </c:pt>
                <c:pt idx="4">
                  <c:v>8.3476507059087162</c:v>
                </c:pt>
                <c:pt idx="5">
                  <c:v>8.19</c:v>
                </c:pt>
                <c:pt idx="6">
                  <c:v>8.0500000000000007</c:v>
                </c:pt>
                <c:pt idx="7">
                  <c:v>7.35</c:v>
                </c:pt>
                <c:pt idx="8">
                  <c:v>7.93</c:v>
                </c:pt>
                <c:pt idx="9">
                  <c:v>7.87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D-E7F3-45DA-8E6A-AA337207D6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6154824"/>
        <c:axId val="336152080"/>
      </c:lineChart>
      <c:catAx>
        <c:axId val="336154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ja-JP"/>
          </a:p>
        </c:txPr>
        <c:crossAx val="336152080"/>
        <c:crosses val="autoZero"/>
        <c:auto val="1"/>
        <c:lblAlgn val="ctr"/>
        <c:lblOffset val="100"/>
        <c:noMultiLvlLbl val="0"/>
      </c:catAx>
      <c:valAx>
        <c:axId val="336152080"/>
        <c:scaling>
          <c:orientation val="minMax"/>
          <c:max val="32"/>
          <c:min val="0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336154824"/>
        <c:crosses val="autoZero"/>
        <c:crossBetween val="between"/>
        <c:majorUnit val="3"/>
      </c:val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1.5986806550684577E-2"/>
          <c:y val="0.93212239593167789"/>
          <c:w val="0.97684674751929434"/>
          <c:h val="6.007776412213587E-2"/>
        </c:manualLayout>
      </c:layout>
      <c:overlay val="0"/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 w="3175">
      <a:noFill/>
    </a:ln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ja-JP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128347881772156E-2"/>
          <c:y val="9.8804007187112561E-2"/>
          <c:w val="0.90801043272029736"/>
          <c:h val="0.8256254900393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病休者数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1.4245014245014246E-3"/>
                  <c:y val="7.15641464037930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DF-422B-AF6A-2957D13E9066}"/>
                </c:ext>
              </c:extLst>
            </c:dLbl>
            <c:dLbl>
              <c:idx val="1"/>
              <c:layout>
                <c:manualLayout>
                  <c:x val="0"/>
                  <c:y val="6.59321053635133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DF-422B-AF6A-2957D13E9066}"/>
                </c:ext>
              </c:extLst>
            </c:dLbl>
            <c:dLbl>
              <c:idx val="2"/>
              <c:layout>
                <c:manualLayout>
                  <c:x val="2.8490028490028491E-3"/>
                  <c:y val="8.61123752462334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DF-422B-AF6A-2957D13E9066}"/>
                </c:ext>
              </c:extLst>
            </c:dLbl>
            <c:dLbl>
              <c:idx val="10"/>
              <c:layout>
                <c:manualLayout>
                  <c:x val="0"/>
                  <c:y val="9.44283835622418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DF-422B-AF6A-2957D13E9066}"/>
                </c:ext>
              </c:extLst>
            </c:dLbl>
            <c:spPr>
              <a:noFill/>
              <a:ln w="25372">
                <a:noFill/>
              </a:ln>
            </c:spPr>
            <c:txPr>
              <a:bodyPr/>
              <a:lstStyle/>
              <a:p>
                <a:pPr>
                  <a:defRPr sz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Sheet1!$A$16:$A$26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Sheet1!$B$16:$B$26</c:f>
              <c:numCache>
                <c:formatCode>#,##0_ </c:formatCode>
                <c:ptCount val="11"/>
                <c:pt idx="0">
                  <c:v>17603</c:v>
                </c:pt>
                <c:pt idx="1">
                  <c:v>17730</c:v>
                </c:pt>
                <c:pt idx="2">
                  <c:v>17998</c:v>
                </c:pt>
                <c:pt idx="3">
                  <c:v>18144</c:v>
                </c:pt>
                <c:pt idx="4">
                  <c:v>18961</c:v>
                </c:pt>
                <c:pt idx="5">
                  <c:v>19366</c:v>
                </c:pt>
                <c:pt idx="6" formatCode="#,##0">
                  <c:v>21084</c:v>
                </c:pt>
                <c:pt idx="7">
                  <c:v>21819</c:v>
                </c:pt>
                <c:pt idx="8" formatCode="#,##0">
                  <c:v>23625</c:v>
                </c:pt>
                <c:pt idx="9" formatCode="#,##0">
                  <c:v>25222</c:v>
                </c:pt>
                <c:pt idx="10" formatCode="#,##0">
                  <c:v>26608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51-49EB-8122-F42821EEF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10"/>
        <c:axId val="183610024"/>
        <c:axId val="1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10万人率</c:v>
                </c:pt>
              </c:strCache>
            </c:strRef>
          </c:tx>
          <c:spPr>
            <a:ln w="28575"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 w="952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4.1532965430603239E-2"/>
                  <c:y val="-3.2178627122251328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51-49EB-8122-F42821EEFBBC}"/>
                </c:ext>
              </c:extLst>
            </c:dLbl>
            <c:dLbl>
              <c:idx val="1"/>
              <c:layout>
                <c:manualLayout>
                  <c:x val="-3.9451174372434214E-2"/>
                  <c:y val="-4.196655824812944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51-49EB-8122-F42821EEFBBC}"/>
                </c:ext>
              </c:extLst>
            </c:dLbl>
            <c:dLbl>
              <c:idx val="3"/>
              <c:layout>
                <c:manualLayout>
                  <c:x val="-4.5602777216950448E-2"/>
                  <c:y val="-4.71681372468774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51-49EB-8122-F42821EEFBBC}"/>
                </c:ext>
              </c:extLst>
            </c:dLbl>
            <c:dLbl>
              <c:idx val="4"/>
              <c:layout>
                <c:manualLayout>
                  <c:x val="-4.8655472553110299E-2"/>
                  <c:y val="-4.4501776155319465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51-49EB-8122-F42821EEFBBC}"/>
                </c:ext>
              </c:extLst>
            </c:dLbl>
            <c:dLbl>
              <c:idx val="5"/>
              <c:layout>
                <c:manualLayout>
                  <c:x val="-4.4162909123539047E-2"/>
                  <c:y val="-5.140668227282400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51-49EB-8122-F42821EEFBBC}"/>
                </c:ext>
              </c:extLst>
            </c:dLbl>
            <c:dLbl>
              <c:idx val="7"/>
              <c:layout>
                <c:manualLayout>
                  <c:x val="-4.6599030890369472E-2"/>
                  <c:y val="-4.47764470947339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34416851739683E-2"/>
                      <c:h val="7.19690346530540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743-41E3-91D5-826F9022C275}"/>
                </c:ext>
              </c:extLst>
            </c:dLbl>
            <c:dLbl>
              <c:idx val="8"/>
              <c:layout>
                <c:manualLayout>
                  <c:x val="-5.6570540861879549E-2"/>
                  <c:y val="-3.09604020478998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26-421E-BD23-EB0927D64DAF}"/>
                </c:ext>
              </c:extLst>
            </c:dLbl>
            <c:dLbl>
              <c:idx val="9"/>
              <c:layout>
                <c:manualLayout>
                  <c:x val="-7.0829800121138806E-2"/>
                  <c:y val="-3.6753053375624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DF-422B-AF6A-2957D13E9066}"/>
                </c:ext>
              </c:extLst>
            </c:dLbl>
            <c:dLbl>
              <c:idx val="10"/>
              <c:layout>
                <c:manualLayout>
                  <c:x val="-4.6613275904614594E-2"/>
                  <c:y val="-3.22828655723541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8E-480A-989B-BCF01B1A7E57}"/>
                </c:ext>
              </c:extLst>
            </c:dLbl>
            <c:spPr>
              <a:noFill/>
              <a:ln w="25372">
                <a:noFill/>
              </a:ln>
            </c:spPr>
            <c:txPr>
              <a:bodyPr/>
              <a:lstStyle/>
              <a:p>
                <a:pPr>
                  <a:defRPr sz="1200">
                    <a:effectLst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Sheet1!$A$16:$A$26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Sheet1!$C$16:$C$26</c:f>
              <c:numCache>
                <c:formatCode>#,##0.0_ </c:formatCode>
                <c:ptCount val="11"/>
                <c:pt idx="0">
                  <c:v>2366.5</c:v>
                </c:pt>
                <c:pt idx="1">
                  <c:v>2381.6999999999998</c:v>
                </c:pt>
                <c:pt idx="2">
                  <c:v>2406.9</c:v>
                </c:pt>
                <c:pt idx="3">
                  <c:v>2433.6</c:v>
                </c:pt>
                <c:pt idx="4">
                  <c:v>2519.5</c:v>
                </c:pt>
                <c:pt idx="5">
                  <c:v>2551.3000000000002</c:v>
                </c:pt>
                <c:pt idx="6" formatCode="#,##0.0">
                  <c:v>2708.9</c:v>
                </c:pt>
                <c:pt idx="7" formatCode="#,##0.0_);[Red]\(#,##0.0\)">
                  <c:v>2794.6</c:v>
                </c:pt>
                <c:pt idx="8" formatCode="#,##0.0_);[Red]\(#,##0.0\)">
                  <c:v>3017.6</c:v>
                </c:pt>
                <c:pt idx="9" formatCode="#,##0.0_);[Red]\(#,##0.0\)">
                  <c:v>3254.6</c:v>
                </c:pt>
                <c:pt idx="10" formatCode="#,##0.0_);[Red]\(#,##0.0\)">
                  <c:v>3423.8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C51-49EB-8122-F42821EEF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83610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28000"/>
          <c:min val="16000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183610024"/>
        <c:crosses val="autoZero"/>
        <c:crossBetween val="between"/>
        <c:majorUnit val="2000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3500"/>
          <c:min val="2000"/>
        </c:scaling>
        <c:delete val="0"/>
        <c:axPos val="r"/>
        <c:numFmt formatCode="#,##0.0_ 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3"/>
        <c:crosses val="max"/>
        <c:crossBetween val="between"/>
        <c:majorUnit val="200"/>
      </c:valAx>
      <c:spPr>
        <a:noFill/>
        <a:ln w="25372">
          <a:noFill/>
        </a:ln>
      </c:spPr>
    </c:plotArea>
    <c:legend>
      <c:legendPos val="r"/>
      <c:layout>
        <c:manualLayout>
          <c:xMode val="edge"/>
          <c:yMode val="edge"/>
          <c:x val="8.4053996455571253E-2"/>
          <c:y val="0.11956328243121252"/>
          <c:w val="0.14353711655840246"/>
          <c:h val="0.11367181799370515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874684864074935E-2"/>
          <c:y val="3.1363061109152122E-2"/>
          <c:w val="0.87026375317307969"/>
          <c:h val="0.8535519862872379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精神及び行動の障害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circle"/>
            <c:size val="6"/>
            <c:spPr>
              <a:solidFill>
                <a:schemeClr val="bg1"/>
              </a:solidFill>
              <a:ln w="1587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8846494298425772E-2"/>
                  <c:y val="-4.4176431935166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9A-4A54-BA4A-2927D01021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9A-4A54-BA4A-2927D0102153}"/>
                </c:ext>
              </c:extLst>
            </c:dLbl>
            <c:dLbl>
              <c:idx val="5"/>
              <c:layout>
                <c:manualLayout>
                  <c:x val="-5.0339919496124361E-2"/>
                  <c:y val="-5.6803410732140874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9A-4A54-BA4A-2927D0102153}"/>
                </c:ext>
              </c:extLst>
            </c:dLbl>
            <c:dLbl>
              <c:idx val="14"/>
              <c:layout>
                <c:manualLayout>
                  <c:x val="-6.3766790138539572E-2"/>
                  <c:y val="-4.2929088516742611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9A-4A54-BA4A-2927D0102153}"/>
                </c:ext>
              </c:extLst>
            </c:dLbl>
            <c:dLbl>
              <c:idx val="15"/>
              <c:layout>
                <c:manualLayout>
                  <c:x val="-2.0075564515163825E-2"/>
                  <c:y val="-3.788971793809591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9A-4A54-BA4A-2927D0102153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397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Sheet1!$J$1:$Y$1</c:f>
              <c:strCache>
                <c:ptCount val="16"/>
                <c:pt idx="0">
                  <c:v>H20
年度</c:v>
                </c:pt>
                <c:pt idx="1">
                  <c:v>H21
年度</c:v>
                </c:pt>
                <c:pt idx="2">
                  <c:v>H22
年度</c:v>
                </c:pt>
                <c:pt idx="3">
                  <c:v>H23
年度</c:v>
                </c:pt>
                <c:pt idx="4">
                  <c:v>H24
年度</c:v>
                </c:pt>
                <c:pt idx="5">
                  <c:v>H25
年度</c:v>
                </c:pt>
                <c:pt idx="6">
                  <c:v>H26
年度</c:v>
                </c:pt>
                <c:pt idx="7">
                  <c:v>H27
年度</c:v>
                </c:pt>
                <c:pt idx="8">
                  <c:v>H28
年度</c:v>
                </c:pt>
                <c:pt idx="9">
                  <c:v>H29
年度</c:v>
                </c:pt>
                <c:pt idx="10">
                  <c:v>H30
年度</c:v>
                </c:pt>
                <c:pt idx="11">
                  <c:v>R1
年度</c:v>
                </c:pt>
                <c:pt idx="12">
                  <c:v>R2
年度</c:v>
                </c:pt>
                <c:pt idx="13">
                  <c:v>R3
年度</c:v>
                </c:pt>
                <c:pt idx="14">
                  <c:v>R4
年度</c:v>
                </c:pt>
                <c:pt idx="15">
                  <c:v>R5
年度</c:v>
                </c:pt>
              </c:strCache>
            </c:strRef>
          </c:cat>
          <c:val>
            <c:numRef>
              <c:f>Sheet1!$J$2:$Y$2</c:f>
              <c:numCache>
                <c:formatCode>#,##0.0_);[Red]\(#,##0.0\)</c:formatCode>
                <c:ptCount val="16"/>
                <c:pt idx="0">
                  <c:v>1142.0999999999999</c:v>
                </c:pt>
                <c:pt idx="1">
                  <c:v>1148.8</c:v>
                </c:pt>
                <c:pt idx="2">
                  <c:v>1138.2</c:v>
                </c:pt>
                <c:pt idx="3">
                  <c:v>1176.0999999999999</c:v>
                </c:pt>
                <c:pt idx="4">
                  <c:v>1215.5999999999999</c:v>
                </c:pt>
                <c:pt idx="5">
                  <c:v>1219.3</c:v>
                </c:pt>
                <c:pt idx="6">
                  <c:v>1239.5</c:v>
                </c:pt>
                <c:pt idx="7">
                  <c:v>1301.3</c:v>
                </c:pt>
                <c:pt idx="8">
                  <c:v>1337.8</c:v>
                </c:pt>
                <c:pt idx="9">
                  <c:v>1409.3</c:v>
                </c:pt>
                <c:pt idx="10">
                  <c:v>1472.5</c:v>
                </c:pt>
                <c:pt idx="11">
                  <c:v>1643.9</c:v>
                </c:pt>
                <c:pt idx="12">
                  <c:v>1713.3</c:v>
                </c:pt>
                <c:pt idx="13" formatCode="#,##0.0">
                  <c:v>1903.3</c:v>
                </c:pt>
                <c:pt idx="14" formatCode="#,##0.0_ ">
                  <c:v>2142.5</c:v>
                </c:pt>
                <c:pt idx="15" formatCode="#,##0.0_ ">
                  <c:v>2286.4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79A-4A54-BA4A-2927D010215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新生物</c:v>
                </c:pt>
              </c:strCache>
            </c:strRef>
          </c:tx>
          <c:spPr>
            <a:ln w="28575">
              <a:solidFill>
                <a:srgbClr val="002060"/>
              </a:solidFill>
              <a:prstDash val="sysDash"/>
              <a:round/>
            </a:ln>
          </c:spPr>
          <c:marker>
            <c:symbol val="square"/>
            <c:size val="6"/>
            <c:spPr>
              <a:solidFill>
                <a:schemeClr val="bg1"/>
              </a:solidFill>
              <a:ln w="15875">
                <a:solidFill>
                  <a:srgbClr val="000000"/>
                </a:solidFill>
              </a:ln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9A-4A54-BA4A-2927D0102153}"/>
                </c:ext>
              </c:extLst>
            </c:dLbl>
            <c:dLbl>
              <c:idx val="5"/>
              <c:layout>
                <c:manualLayout>
                  <c:x val="-3.7376986583510269E-2"/>
                  <c:y val="-3.9137061356519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9A-4A54-BA4A-2927D0102153}"/>
                </c:ext>
              </c:extLst>
            </c:dLbl>
            <c:dLbl>
              <c:idx val="15"/>
              <c:layout>
                <c:manualLayout>
                  <c:x val="0"/>
                  <c:y val="-2.7779431114581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AA-4419-A9A3-D8F0E4AACCD2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397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Sheet1!$J$1:$Y$1</c:f>
              <c:strCache>
                <c:ptCount val="16"/>
                <c:pt idx="0">
                  <c:v>H20
年度</c:v>
                </c:pt>
                <c:pt idx="1">
                  <c:v>H21
年度</c:v>
                </c:pt>
                <c:pt idx="2">
                  <c:v>H22
年度</c:v>
                </c:pt>
                <c:pt idx="3">
                  <c:v>H23
年度</c:v>
                </c:pt>
                <c:pt idx="4">
                  <c:v>H24
年度</c:v>
                </c:pt>
                <c:pt idx="5">
                  <c:v>H25
年度</c:v>
                </c:pt>
                <c:pt idx="6">
                  <c:v>H26
年度</c:v>
                </c:pt>
                <c:pt idx="7">
                  <c:v>H27
年度</c:v>
                </c:pt>
                <c:pt idx="8">
                  <c:v>H28
年度</c:v>
                </c:pt>
                <c:pt idx="9">
                  <c:v>H29
年度</c:v>
                </c:pt>
                <c:pt idx="10">
                  <c:v>H30
年度</c:v>
                </c:pt>
                <c:pt idx="11">
                  <c:v>R1
年度</c:v>
                </c:pt>
                <c:pt idx="12">
                  <c:v>R2
年度</c:v>
                </c:pt>
                <c:pt idx="13">
                  <c:v>R3
年度</c:v>
                </c:pt>
                <c:pt idx="14">
                  <c:v>R4
年度</c:v>
                </c:pt>
                <c:pt idx="15">
                  <c:v>R5
年度</c:v>
                </c:pt>
              </c:strCache>
            </c:strRef>
          </c:cat>
          <c:val>
            <c:numRef>
              <c:f>Sheet1!$J$3:$Y$3</c:f>
              <c:numCache>
                <c:formatCode>#,##0.0_);[Red]\(#,##0.0\)</c:formatCode>
                <c:ptCount val="16"/>
                <c:pt idx="0">
                  <c:v>299.7</c:v>
                </c:pt>
                <c:pt idx="1">
                  <c:v>281.8</c:v>
                </c:pt>
                <c:pt idx="2">
                  <c:v>276.7</c:v>
                </c:pt>
                <c:pt idx="3">
                  <c:v>275.60000000000002</c:v>
                </c:pt>
                <c:pt idx="4">
                  <c:v>272.60000000000002</c:v>
                </c:pt>
                <c:pt idx="5">
                  <c:v>265.8</c:v>
                </c:pt>
                <c:pt idx="6">
                  <c:v>264.39999999999998</c:v>
                </c:pt>
                <c:pt idx="7">
                  <c:v>254.6</c:v>
                </c:pt>
                <c:pt idx="8">
                  <c:v>247.7</c:v>
                </c:pt>
                <c:pt idx="9">
                  <c:v>238.9</c:v>
                </c:pt>
                <c:pt idx="10">
                  <c:v>239.8</c:v>
                </c:pt>
                <c:pt idx="11">
                  <c:v>231.3</c:v>
                </c:pt>
                <c:pt idx="12">
                  <c:v>234.6</c:v>
                </c:pt>
                <c:pt idx="13" formatCode="General">
                  <c:v>232.2</c:v>
                </c:pt>
                <c:pt idx="14" formatCode="#,##0.0_ ">
                  <c:v>219</c:v>
                </c:pt>
                <c:pt idx="15" formatCode="#,##0.0_ ">
                  <c:v>221.7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D79A-4A54-BA4A-2927D010215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循環器系の疾患</c:v>
                </c:pt>
              </c:strCache>
            </c:strRef>
          </c:tx>
          <c:spPr>
            <a:ln w="28575">
              <a:solidFill>
                <a:srgbClr val="00B050"/>
              </a:solidFill>
              <a:prstDash val="dash"/>
            </a:ln>
          </c:spPr>
          <c:marker>
            <c:symbol val="x"/>
            <c:size val="6"/>
            <c:spPr>
              <a:noFill/>
              <a:ln w="1587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5788363353716782E-2"/>
                  <c:y val="-3.2869195399015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9A-4A54-BA4A-2927D01021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79A-4A54-BA4A-2927D0102153}"/>
                </c:ext>
              </c:extLst>
            </c:dLbl>
            <c:dLbl>
              <c:idx val="5"/>
              <c:layout>
                <c:manualLayout>
                  <c:x val="-3.1486456671895952E-2"/>
                  <c:y val="-3.2869195399015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AA-4DE8-9DF9-3C0D6607BCE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9A-4A54-BA4A-2927D0102153}"/>
                </c:ext>
              </c:extLst>
            </c:dLbl>
            <c:dLbl>
              <c:idx val="10"/>
              <c:layout>
                <c:manualLayout>
                  <c:x val="-3.2920425565836221E-2"/>
                  <c:y val="-2.27904542417215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D79A-4A54-BA4A-2927D0102153}"/>
                </c:ext>
              </c:extLst>
            </c:dLbl>
            <c:dLbl>
              <c:idx val="14"/>
              <c:layout>
                <c:manualLayout>
                  <c:x val="-2.7833336231380703E-2"/>
                  <c:y val="-2.5310139531044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D79A-4A54-BA4A-2927D0102153}"/>
                </c:ext>
              </c:extLst>
            </c:dLbl>
            <c:dLbl>
              <c:idx val="15"/>
              <c:layout>
                <c:manualLayout>
                  <c:x val="-3.8920693537389023E-4"/>
                  <c:y val="-2.27904542417216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D79A-4A54-BA4A-2927D01021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Sheet1!$J$1:$Y$1</c:f>
              <c:strCache>
                <c:ptCount val="16"/>
                <c:pt idx="0">
                  <c:v>H20
年度</c:v>
                </c:pt>
                <c:pt idx="1">
                  <c:v>H21
年度</c:v>
                </c:pt>
                <c:pt idx="2">
                  <c:v>H22
年度</c:v>
                </c:pt>
                <c:pt idx="3">
                  <c:v>H23
年度</c:v>
                </c:pt>
                <c:pt idx="4">
                  <c:v>H24
年度</c:v>
                </c:pt>
                <c:pt idx="5">
                  <c:v>H25
年度</c:v>
                </c:pt>
                <c:pt idx="6">
                  <c:v>H26
年度</c:v>
                </c:pt>
                <c:pt idx="7">
                  <c:v>H27
年度</c:v>
                </c:pt>
                <c:pt idx="8">
                  <c:v>H28
年度</c:v>
                </c:pt>
                <c:pt idx="9">
                  <c:v>H29
年度</c:v>
                </c:pt>
                <c:pt idx="10">
                  <c:v>H30
年度</c:v>
                </c:pt>
                <c:pt idx="11">
                  <c:v>R1
年度</c:v>
                </c:pt>
                <c:pt idx="12">
                  <c:v>R2
年度</c:v>
                </c:pt>
                <c:pt idx="13">
                  <c:v>R3
年度</c:v>
                </c:pt>
                <c:pt idx="14">
                  <c:v>R4
年度</c:v>
                </c:pt>
                <c:pt idx="15">
                  <c:v>R5
年度</c:v>
                </c:pt>
              </c:strCache>
            </c:strRef>
          </c:cat>
          <c:val>
            <c:numRef>
              <c:f>Sheet1!$J$4:$Y$4</c:f>
              <c:numCache>
                <c:formatCode>#,##0.0_);[Red]\(#,##0.0\)</c:formatCode>
                <c:ptCount val="16"/>
                <c:pt idx="0">
                  <c:v>133.83000000000001</c:v>
                </c:pt>
                <c:pt idx="1">
                  <c:v>120.6</c:v>
                </c:pt>
                <c:pt idx="2">
                  <c:v>119.2</c:v>
                </c:pt>
                <c:pt idx="3">
                  <c:v>114.8</c:v>
                </c:pt>
                <c:pt idx="4">
                  <c:v>113.5</c:v>
                </c:pt>
                <c:pt idx="5">
                  <c:v>100.3</c:v>
                </c:pt>
                <c:pt idx="6">
                  <c:v>110.3</c:v>
                </c:pt>
                <c:pt idx="7">
                  <c:v>104</c:v>
                </c:pt>
                <c:pt idx="8">
                  <c:v>107.2</c:v>
                </c:pt>
                <c:pt idx="9">
                  <c:v>109.2</c:v>
                </c:pt>
                <c:pt idx="10">
                  <c:v>110.9</c:v>
                </c:pt>
                <c:pt idx="11">
                  <c:v>112.9</c:v>
                </c:pt>
                <c:pt idx="12">
                  <c:v>105.7</c:v>
                </c:pt>
                <c:pt idx="13" formatCode="General">
                  <c:v>95.2</c:v>
                </c:pt>
                <c:pt idx="14" formatCode="#,##0.0_ ">
                  <c:v>102.3</c:v>
                </c:pt>
                <c:pt idx="15" formatCode="#,##0.0_ ">
                  <c:v>105.1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D79A-4A54-BA4A-2927D0102153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消化器系の疾患</c:v>
                </c:pt>
              </c:strCache>
            </c:strRef>
          </c:tx>
          <c:spPr>
            <a:ln w="28575" cmpd="dbl">
              <a:solidFill>
                <a:srgbClr val="FFC000"/>
              </a:solidFill>
              <a:prstDash val="solid"/>
            </a:ln>
          </c:spPr>
          <c:marker>
            <c:symbol val="triangle"/>
            <c:size val="6"/>
            <c:spPr>
              <a:solidFill>
                <a:schemeClr val="bg1"/>
              </a:solidFill>
              <a:ln w="1587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2.8570193003180248E-2"/>
                  <c:y val="2.3476324481500166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D79A-4A54-BA4A-2927D01021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D79A-4A54-BA4A-2927D0102153}"/>
                </c:ext>
              </c:extLst>
            </c:dLbl>
            <c:dLbl>
              <c:idx val="5"/>
              <c:layout>
                <c:manualLayout>
                  <c:x val="-2.5271782269776295E-2"/>
                  <c:y val="3.9167218219824301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274176207452611E-2"/>
                      <c:h val="4.4472445356557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2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D79A-4A54-BA4A-2927D0102153}"/>
                </c:ext>
              </c:extLst>
            </c:dLbl>
            <c:dLbl>
              <c:idx val="10"/>
              <c:layout>
                <c:manualLayout>
                  <c:x val="-2.6679300590532674E-2"/>
                  <c:y val="2.9088434618375736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D79A-4A54-BA4A-2927D0102153}"/>
                </c:ext>
              </c:extLst>
            </c:dLbl>
            <c:dLbl>
              <c:idx val="14"/>
              <c:layout>
                <c:manualLayout>
                  <c:x val="-3.4415842395666016E-2"/>
                  <c:y val="2.837939397402383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D79A-4A54-BA4A-2927D0102153}"/>
                </c:ext>
              </c:extLst>
            </c:dLbl>
            <c:dLbl>
              <c:idx val="15"/>
              <c:layout>
                <c:manualLayout>
                  <c:x val="-2.4606733122356766E-3"/>
                  <c:y val="-4.4497245408618488E-3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D79A-4A54-BA4A-2927D0102153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Sheet1!$J$1:$Y$1</c:f>
              <c:strCache>
                <c:ptCount val="16"/>
                <c:pt idx="0">
                  <c:v>H20
年度</c:v>
                </c:pt>
                <c:pt idx="1">
                  <c:v>H21
年度</c:v>
                </c:pt>
                <c:pt idx="2">
                  <c:v>H22
年度</c:v>
                </c:pt>
                <c:pt idx="3">
                  <c:v>H23
年度</c:v>
                </c:pt>
                <c:pt idx="4">
                  <c:v>H24
年度</c:v>
                </c:pt>
                <c:pt idx="5">
                  <c:v>H25
年度</c:v>
                </c:pt>
                <c:pt idx="6">
                  <c:v>H26
年度</c:v>
                </c:pt>
                <c:pt idx="7">
                  <c:v>H27
年度</c:v>
                </c:pt>
                <c:pt idx="8">
                  <c:v>H28
年度</c:v>
                </c:pt>
                <c:pt idx="9">
                  <c:v>H29
年度</c:v>
                </c:pt>
                <c:pt idx="10">
                  <c:v>H30
年度</c:v>
                </c:pt>
                <c:pt idx="11">
                  <c:v>R1
年度</c:v>
                </c:pt>
                <c:pt idx="12">
                  <c:v>R2
年度</c:v>
                </c:pt>
                <c:pt idx="13">
                  <c:v>R3
年度</c:v>
                </c:pt>
                <c:pt idx="14">
                  <c:v>R4
年度</c:v>
                </c:pt>
                <c:pt idx="15">
                  <c:v>R5
年度</c:v>
                </c:pt>
              </c:strCache>
            </c:strRef>
          </c:cat>
          <c:val>
            <c:numRef>
              <c:f>Sheet1!$J$5:$Y$5</c:f>
              <c:numCache>
                <c:formatCode>#,##0.0_);[Red]\(#,##0.0\)</c:formatCode>
                <c:ptCount val="16"/>
                <c:pt idx="0">
                  <c:v>84.5</c:v>
                </c:pt>
                <c:pt idx="1">
                  <c:v>83.6</c:v>
                </c:pt>
                <c:pt idx="2">
                  <c:v>72.599999999999994</c:v>
                </c:pt>
                <c:pt idx="3">
                  <c:v>67.099999999999994</c:v>
                </c:pt>
                <c:pt idx="4">
                  <c:v>63.9</c:v>
                </c:pt>
                <c:pt idx="5">
                  <c:v>62.9</c:v>
                </c:pt>
                <c:pt idx="6">
                  <c:v>54</c:v>
                </c:pt>
                <c:pt idx="7">
                  <c:v>57.9</c:v>
                </c:pt>
                <c:pt idx="8">
                  <c:v>52.8</c:v>
                </c:pt>
                <c:pt idx="9">
                  <c:v>54.6</c:v>
                </c:pt>
                <c:pt idx="10">
                  <c:v>49.8</c:v>
                </c:pt>
                <c:pt idx="11">
                  <c:v>50.6</c:v>
                </c:pt>
                <c:pt idx="12">
                  <c:v>53.7</c:v>
                </c:pt>
                <c:pt idx="13" formatCode="General">
                  <c:v>54.4</c:v>
                </c:pt>
                <c:pt idx="14" formatCode="#,##0.0_ ">
                  <c:v>53</c:v>
                </c:pt>
                <c:pt idx="15" formatCode="#,##0.0_ ">
                  <c:v>55.1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D-D79A-4A54-BA4A-2927D0102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023208"/>
        <c:axId val="1"/>
      </c:lineChart>
      <c:catAx>
        <c:axId val="16302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7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_ " sourceLinked="0"/>
        <c:majorTickMark val="out"/>
        <c:minorTickMark val="none"/>
        <c:tickLblPos val="nextTo"/>
        <c:txPr>
          <a:bodyPr/>
          <a:lstStyle/>
          <a:p>
            <a:pPr>
              <a:defRPr sz="1397"/>
            </a:pPr>
            <a:endParaRPr lang="ja-JP"/>
          </a:p>
        </c:txPr>
        <c:crossAx val="163023208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9.5507635150439155E-2"/>
          <c:y val="4.9138823152217556E-2"/>
          <c:w val="0.22668586030270443"/>
          <c:h val="0.28484288274217945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新生物</c:v>
                </c:pt>
              </c:strCache>
            </c:strRef>
          </c:tx>
          <c:spPr>
            <a:pattFill prst="pct25">
              <a:fgClr>
                <a:schemeClr val="tx1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Sheet3!$J$2:$T$2</c:f>
              <c:numCache>
                <c:formatCode>0.0_);[Red]\(0.0\)</c:formatCode>
                <c:ptCount val="11"/>
                <c:pt idx="0">
                  <c:v>11.2</c:v>
                </c:pt>
                <c:pt idx="1">
                  <c:v>11.1</c:v>
                </c:pt>
                <c:pt idx="2">
                  <c:v>10.6</c:v>
                </c:pt>
                <c:pt idx="3">
                  <c:v>10.199999999999999</c:v>
                </c:pt>
                <c:pt idx="4" formatCode="0.0_ ">
                  <c:v>9.5</c:v>
                </c:pt>
                <c:pt idx="5" formatCode="0.0_ ">
                  <c:v>9.4</c:v>
                </c:pt>
                <c:pt idx="6" formatCode="General">
                  <c:v>8.5</c:v>
                </c:pt>
                <c:pt idx="7" formatCode="General">
                  <c:v>8.4</c:v>
                </c:pt>
                <c:pt idx="8" formatCode="General">
                  <c:v>7.7</c:v>
                </c:pt>
                <c:pt idx="9" formatCode="General">
                  <c:v>6.7</c:v>
                </c:pt>
                <c:pt idx="10" formatCode="General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C3-4B6A-A5F2-74B81422906D}"/>
            </c:ext>
          </c:extLst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精神及び行動の障害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399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2C3-4B6A-A5F2-74B81422906D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Sheet3!$J$3:$T$3</c:f>
              <c:numCache>
                <c:formatCode>0.0_);[Red]\(0.0\)</c:formatCode>
                <c:ptCount val="11"/>
                <c:pt idx="0">
                  <c:v>51.5</c:v>
                </c:pt>
                <c:pt idx="1">
                  <c:v>52</c:v>
                </c:pt>
                <c:pt idx="2">
                  <c:v>54.1</c:v>
                </c:pt>
                <c:pt idx="3">
                  <c:v>55</c:v>
                </c:pt>
                <c:pt idx="4" formatCode="0.0_ ">
                  <c:v>55.9</c:v>
                </c:pt>
                <c:pt idx="5" formatCode="0.0_ ">
                  <c:v>57.7</c:v>
                </c:pt>
                <c:pt idx="6" formatCode="General">
                  <c:v>60.7</c:v>
                </c:pt>
                <c:pt idx="7" formatCode="General">
                  <c:v>61.3</c:v>
                </c:pt>
                <c:pt idx="8" formatCode="General">
                  <c:v>63.1</c:v>
                </c:pt>
                <c:pt idx="9" formatCode="General">
                  <c:v>65.8</c:v>
                </c:pt>
                <c:pt idx="10" formatCode="General">
                  <c:v>66.8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C3-4B6A-A5F2-74B81422906D}"/>
            </c:ext>
          </c:extLst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循環器系の疾患</c:v>
                </c:pt>
              </c:strCache>
            </c:strRef>
          </c:tx>
          <c:spPr>
            <a:pattFill prst="smGrid">
              <a:fgClr>
                <a:srgbClr val="00B050"/>
              </a:fgClr>
              <a:bgClr>
                <a:schemeClr val="bg1"/>
              </a:bgClr>
            </a:pattFill>
          </c:spPr>
          <c:invertIfNegative val="0"/>
          <c:dLbls>
            <c:dLbl>
              <c:idx val="10"/>
              <c:layout>
                <c:manualLayout>
                  <c:x val="0"/>
                  <c:y val="2.4494794856093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7B-4BD6-B073-9956AC5F1F93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Sheet3!$J$4:$T$4</c:f>
              <c:numCache>
                <c:formatCode>0.0_);[Red]\(0.0\)</c:formatCode>
                <c:ptCount val="11"/>
                <c:pt idx="0">
                  <c:v>4.2</c:v>
                </c:pt>
                <c:pt idx="1">
                  <c:v>4.5999999999999996</c:v>
                </c:pt>
                <c:pt idx="2">
                  <c:v>4.3</c:v>
                </c:pt>
                <c:pt idx="3">
                  <c:v>4.4000000000000004</c:v>
                </c:pt>
                <c:pt idx="4" formatCode="0.0_ ">
                  <c:v>4.3</c:v>
                </c:pt>
                <c:pt idx="5" formatCode="0.0_ ">
                  <c:v>4.3</c:v>
                </c:pt>
                <c:pt idx="6" formatCode="General">
                  <c:v>4.2</c:v>
                </c:pt>
                <c:pt idx="7" formatCode="General">
                  <c:v>3.8</c:v>
                </c:pt>
                <c:pt idx="8" formatCode="General">
                  <c:v>3.2</c:v>
                </c:pt>
                <c:pt idx="9" formatCode="General">
                  <c:v>3.1</c:v>
                </c:pt>
                <c:pt idx="10" formatCode="General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C3-4B6A-A5F2-74B81422906D}"/>
            </c:ext>
          </c:extLst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消化器系の疾患</c:v>
                </c:pt>
              </c:strCache>
            </c:strRef>
          </c:tx>
          <c:spPr>
            <a:pattFill prst="wdDnDiag">
              <a:fgClr>
                <a:srgbClr val="893BC3"/>
              </a:fgClr>
              <a:bgClr>
                <a:schemeClr val="bg1"/>
              </a:bgClr>
            </a:pattFill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7B-4BD6-B073-9956AC5F1F93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Sheet3!$J$5:$T$5</c:f>
              <c:numCache>
                <c:formatCode>0.0_);[Red]\(0.0\)</c:formatCode>
                <c:ptCount val="11"/>
                <c:pt idx="0">
                  <c:v>2.7</c:v>
                </c:pt>
                <c:pt idx="1">
                  <c:v>2.2999999999999998</c:v>
                </c:pt>
                <c:pt idx="2">
                  <c:v>2.4</c:v>
                </c:pt>
                <c:pt idx="3">
                  <c:v>2.2000000000000002</c:v>
                </c:pt>
                <c:pt idx="4" formatCode="0.0_ ">
                  <c:v>2.2000000000000002</c:v>
                </c:pt>
                <c:pt idx="5" formatCode="0.0_ ">
                  <c:v>2</c:v>
                </c:pt>
                <c:pt idx="6" formatCode="General">
                  <c:v>1.9</c:v>
                </c:pt>
                <c:pt idx="7" formatCode="General">
                  <c:v>1.9</c:v>
                </c:pt>
                <c:pt idx="8" formatCode="General">
                  <c:v>1.8</c:v>
                </c:pt>
                <c:pt idx="9" formatCode="General">
                  <c:v>1.6</c:v>
                </c:pt>
                <c:pt idx="10" formatCode="General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C3-4B6A-A5F2-74B81422906D}"/>
            </c:ext>
          </c:extLst>
        </c:ser>
        <c:ser>
          <c:idx val="4"/>
          <c:order val="4"/>
          <c:tx>
            <c:strRef>
              <c:f>Sheet3!$A$6</c:f>
              <c:strCache>
                <c:ptCount val="1"/>
                <c:pt idx="0">
                  <c:v>筋骨格系及び
結合組織の疾患</c:v>
                </c:pt>
              </c:strCache>
            </c:strRef>
          </c:tx>
          <c:spPr>
            <a:pattFill prst="dkHorz">
              <a:fgClr>
                <a:schemeClr val="accent2"/>
              </a:fgClr>
              <a:bgClr>
                <a:schemeClr val="bg1"/>
              </a:bgClr>
            </a:pattFill>
          </c:spPr>
          <c:invertIfNegative val="0"/>
          <c:dLbls>
            <c:spPr>
              <a:solidFill>
                <a:schemeClr val="accent2">
                  <a:alpha val="0"/>
                </a:schemeClr>
              </a:solidFill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Sheet3!$J$6:$T$6</c:f>
              <c:numCache>
                <c:formatCode>0.0_);[Red]\(0.0\)</c:formatCode>
                <c:ptCount val="11"/>
                <c:pt idx="0">
                  <c:v>7.5</c:v>
                </c:pt>
                <c:pt idx="1">
                  <c:v>7.2</c:v>
                </c:pt>
                <c:pt idx="2">
                  <c:v>6.6</c:v>
                </c:pt>
                <c:pt idx="3">
                  <c:v>6.3</c:v>
                </c:pt>
                <c:pt idx="4" formatCode="0.0_ ">
                  <c:v>6.1</c:v>
                </c:pt>
                <c:pt idx="5" formatCode="0.0_ ">
                  <c:v>5.8</c:v>
                </c:pt>
                <c:pt idx="6" formatCode="General">
                  <c:v>5.7</c:v>
                </c:pt>
                <c:pt idx="7" formatCode="General">
                  <c:v>5.7</c:v>
                </c:pt>
                <c:pt idx="8" formatCode="General">
                  <c:v>5.3</c:v>
                </c:pt>
                <c:pt idx="9" formatCode="General">
                  <c:v>4.8</c:v>
                </c:pt>
                <c:pt idx="10" formatCode="0.0_ 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C3-4B6A-A5F2-74B81422906D}"/>
            </c:ext>
          </c:extLst>
        </c:ser>
        <c:ser>
          <c:idx val="5"/>
          <c:order val="5"/>
          <c:tx>
            <c:strRef>
              <c:f>Sheet3!$A$7</c:f>
              <c:strCache>
                <c:ptCount val="1"/>
                <c:pt idx="0">
                  <c:v>損傷､中毒及び
その他の外因の影響</c:v>
                </c:pt>
              </c:strCache>
            </c:strRef>
          </c:tx>
          <c:spPr>
            <a:pattFill prst="ltVert">
              <a:fgClr>
                <a:srgbClr val="F0720A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9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Sheet3!$J$7:$T$7</c:f>
              <c:numCache>
                <c:formatCode>0.0_);[Red]\(0.0\)</c:formatCode>
                <c:ptCount val="11"/>
                <c:pt idx="0">
                  <c:v>7.3</c:v>
                </c:pt>
                <c:pt idx="1">
                  <c:v>7.1</c:v>
                </c:pt>
                <c:pt idx="2">
                  <c:v>6.8</c:v>
                </c:pt>
                <c:pt idx="3">
                  <c:v>7.1</c:v>
                </c:pt>
                <c:pt idx="4" formatCode="0.0_ ">
                  <c:v>7</c:v>
                </c:pt>
                <c:pt idx="5" formatCode="0.0_ ">
                  <c:v>6.6</c:v>
                </c:pt>
                <c:pt idx="6" formatCode="General">
                  <c:v>5.9</c:v>
                </c:pt>
                <c:pt idx="7" formatCode="General">
                  <c:v>5.2</c:v>
                </c:pt>
                <c:pt idx="8" formatCode="0.0_ ">
                  <c:v>5</c:v>
                </c:pt>
                <c:pt idx="9" formatCode="0.0_ ">
                  <c:v>5</c:v>
                </c:pt>
                <c:pt idx="10" formatCode="0.0_ 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C3-4B6A-A5F2-74B81422906D}"/>
            </c:ext>
          </c:extLst>
        </c:ser>
        <c:ser>
          <c:idx val="6"/>
          <c:order val="6"/>
          <c:tx>
            <c:strRef>
              <c:f>Sheet3!$A$8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</c:spPr>
          <c:invertIfNegative val="0"/>
          <c:dLbls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Sheet3!$J$8:$T$8</c:f>
              <c:numCache>
                <c:formatCode>0.0_);[Red]\(0.0\)</c:formatCode>
                <c:ptCount val="11"/>
                <c:pt idx="0">
                  <c:v>15.6</c:v>
                </c:pt>
                <c:pt idx="1">
                  <c:v>15.7</c:v>
                </c:pt>
                <c:pt idx="2">
                  <c:v>15.2</c:v>
                </c:pt>
                <c:pt idx="3">
                  <c:v>14.8</c:v>
                </c:pt>
                <c:pt idx="4" formatCode="0.0_ ">
                  <c:v>15</c:v>
                </c:pt>
                <c:pt idx="5" formatCode="0.0_ ">
                  <c:v>14.2</c:v>
                </c:pt>
                <c:pt idx="6" formatCode="General">
                  <c:v>13.1</c:v>
                </c:pt>
                <c:pt idx="7" formatCode="General">
                  <c:v>13.7</c:v>
                </c:pt>
                <c:pt idx="8" formatCode="General">
                  <c:v>13.9</c:v>
                </c:pt>
                <c:pt idx="9" formatCode="0.0_ ">
                  <c:v>13.000000000000014</c:v>
                </c:pt>
                <c:pt idx="10" formatCode="0.0_ ">
                  <c:v>12.40000000000002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2C3-4B6A-A5F2-74B814229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serLines/>
        <c:axId val="184687552"/>
        <c:axId val="1"/>
      </c:barChart>
      <c:catAx>
        <c:axId val="18468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84687552"/>
        <c:crosses val="autoZero"/>
        <c:crossBetween val="between"/>
        <c:majorUnit val="0.2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78205207236795937"/>
          <c:y val="7.0280773996942977E-2"/>
          <c:w val="0.20939177789942032"/>
          <c:h val="0.84719086170566704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28204522560057E-2"/>
          <c:y val="3.617777823006238E-2"/>
          <c:w val="0.8859706309953943"/>
          <c:h val="0.9074857513634848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悪性新生物</c:v>
                </c:pt>
              </c:strCache>
            </c:strRef>
          </c:tx>
          <c:spPr>
            <a:ln w="101600">
              <a:solidFill>
                <a:srgbClr val="FF0000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9"/>
              <c:layout>
                <c:manualLayout>
                  <c:x val="-3.0990655538772203E-2"/>
                  <c:y val="-7.27110938467649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65-4042-96F8-9F2F775EDA47}"/>
                </c:ext>
              </c:extLst>
            </c:dLbl>
            <c:dLbl>
              <c:idx val="10"/>
              <c:layout>
                <c:manualLayout>
                  <c:x val="-2.002417698589342E-2"/>
                  <c:y val="-5.56493989337533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C0-4967-A776-7A464E0826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Sheet1!$K$1:$U$1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Sheet1!$K$2:$U$2</c:f>
              <c:numCache>
                <c:formatCode>0.0_);[Red]\(0.0\)</c:formatCode>
                <c:ptCount val="11"/>
                <c:pt idx="0">
                  <c:v>41.7</c:v>
                </c:pt>
                <c:pt idx="1">
                  <c:v>36.799999999999997</c:v>
                </c:pt>
                <c:pt idx="2">
                  <c:v>36.299999999999997</c:v>
                </c:pt>
                <c:pt idx="3">
                  <c:v>37.200000000000003</c:v>
                </c:pt>
                <c:pt idx="4">
                  <c:v>33.5</c:v>
                </c:pt>
                <c:pt idx="5">
                  <c:v>33.1</c:v>
                </c:pt>
                <c:pt idx="6">
                  <c:v>34.700000000000003</c:v>
                </c:pt>
                <c:pt idx="7">
                  <c:v>35.4</c:v>
                </c:pt>
                <c:pt idx="8">
                  <c:v>33.299999999999997</c:v>
                </c:pt>
                <c:pt idx="9">
                  <c:v>27.5</c:v>
                </c:pt>
                <c:pt idx="10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65-4042-96F8-9F2F775EDA4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心疾患</c:v>
                </c:pt>
              </c:strCache>
            </c:strRef>
          </c:tx>
          <c:spPr>
            <a:ln w="101600">
              <a:solidFill>
                <a:srgbClr val="00B050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 w="0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0881592857408054E-2"/>
                  <c:y val="-4.93777628762527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C0-4967-A776-7A464E082612}"/>
                </c:ext>
              </c:extLst>
            </c:dLbl>
            <c:dLbl>
              <c:idx val="1"/>
              <c:layout>
                <c:manualLayout>
                  <c:x val="-2.9508509325294387E-2"/>
                  <c:y val="-4.061225668163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65-4042-96F8-9F2F775EDA47}"/>
                </c:ext>
              </c:extLst>
            </c:dLbl>
            <c:dLbl>
              <c:idx val="2"/>
              <c:layout>
                <c:manualLayout>
                  <c:x val="-3.5436888898432384E-2"/>
                  <c:y val="-4.9040973519007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65-4042-96F8-9F2F775EDA47}"/>
                </c:ext>
              </c:extLst>
            </c:dLbl>
            <c:dLbl>
              <c:idx val="3"/>
              <c:layout>
                <c:manualLayout>
                  <c:x val="-3.8539063248050308E-2"/>
                  <c:y val="3.7981640407454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65-4042-96F8-9F2F775EDA47}"/>
                </c:ext>
              </c:extLst>
            </c:dLbl>
            <c:dLbl>
              <c:idx val="4"/>
              <c:layout>
                <c:manualLayout>
                  <c:x val="-4.0434897517718719E-2"/>
                  <c:y val="4.0600118755388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65-4042-96F8-9F2F775EDA47}"/>
                </c:ext>
              </c:extLst>
            </c:dLbl>
            <c:dLbl>
              <c:idx val="5"/>
              <c:layout>
                <c:manualLayout>
                  <c:x val="-3.4106330862711511E-2"/>
                  <c:y val="-4.78402751835971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D0-491D-8B38-60459CEF0594}"/>
                </c:ext>
              </c:extLst>
            </c:dLbl>
            <c:dLbl>
              <c:idx val="6"/>
              <c:layout>
                <c:manualLayout>
                  <c:x val="-3.933877482427852E-2"/>
                  <c:y val="4.66472868079680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C0-4967-A776-7A464E082612}"/>
                </c:ext>
              </c:extLst>
            </c:dLbl>
            <c:dLbl>
              <c:idx val="7"/>
              <c:layout>
                <c:manualLayout>
                  <c:x val="-3.5324828479698089E-2"/>
                  <c:y val="4.70444770356235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65-4042-96F8-9F2F775EDA47}"/>
                </c:ext>
              </c:extLst>
            </c:dLbl>
            <c:dLbl>
              <c:idx val="10"/>
              <c:layout>
                <c:manualLayout>
                  <c:x val="-2.157523639610991E-2"/>
                  <c:y val="-3.43738488630932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82-47E4-B717-EDC84D4B22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Sheet1!$K$1:$U$1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Sheet1!$K$3:$U$3</c:f>
              <c:numCache>
                <c:formatCode>0.0_);[Red]\(0.0\)</c:formatCode>
                <c:ptCount val="11"/>
                <c:pt idx="0">
                  <c:v>10.8</c:v>
                </c:pt>
                <c:pt idx="1">
                  <c:v>10.8</c:v>
                </c:pt>
                <c:pt idx="2">
                  <c:v>10.3</c:v>
                </c:pt>
                <c:pt idx="3">
                  <c:v>10.6</c:v>
                </c:pt>
                <c:pt idx="4">
                  <c:v>10.199999999999999</c:v>
                </c:pt>
                <c:pt idx="5">
                  <c:v>9.4</c:v>
                </c:pt>
                <c:pt idx="6">
                  <c:v>11</c:v>
                </c:pt>
                <c:pt idx="7">
                  <c:v>11.1</c:v>
                </c:pt>
                <c:pt idx="8">
                  <c:v>10.3</c:v>
                </c:pt>
                <c:pt idx="9">
                  <c:v>10.8</c:v>
                </c:pt>
                <c:pt idx="10">
                  <c:v>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765-4042-96F8-9F2F775EDA4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脳血管疾患</c:v>
                </c:pt>
              </c:strCache>
            </c:strRef>
          </c:tx>
          <c:spPr>
            <a:ln w="101600">
              <a:solidFill>
                <a:srgbClr val="FFC000"/>
              </a:solidFill>
            </a:ln>
          </c:spPr>
          <c:marker>
            <c:symbol val="triangl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Sheet1!$K$1:$U$1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Sheet1!$K$4:$U$4</c:f>
              <c:numCache>
                <c:formatCode>0.0_);[Red]\(0.0\)</c:formatCode>
                <c:ptCount val="11"/>
                <c:pt idx="0">
                  <c:v>5.0999999999999996</c:v>
                </c:pt>
                <c:pt idx="1">
                  <c:v>7</c:v>
                </c:pt>
                <c:pt idx="2">
                  <c:v>7</c:v>
                </c:pt>
                <c:pt idx="3">
                  <c:v>6.2</c:v>
                </c:pt>
                <c:pt idx="4">
                  <c:v>5.2</c:v>
                </c:pt>
                <c:pt idx="5">
                  <c:v>7.8</c:v>
                </c:pt>
                <c:pt idx="6">
                  <c:v>5.2</c:v>
                </c:pt>
                <c:pt idx="7">
                  <c:v>6.5</c:v>
                </c:pt>
                <c:pt idx="8">
                  <c:v>5.5</c:v>
                </c:pt>
                <c:pt idx="9">
                  <c:v>5.9</c:v>
                </c:pt>
                <c:pt idx="10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765-4042-96F8-9F2F775EDA47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自殺</c:v>
                </c:pt>
              </c:strCache>
            </c:strRef>
          </c:tx>
          <c:spPr>
            <a:ln w="101600">
              <a:solidFill>
                <a:srgbClr val="002060"/>
              </a:solidFill>
            </a:ln>
          </c:spPr>
          <c:marker>
            <c:symbol val="squar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8"/>
              <c:layout>
                <c:manualLayout>
                  <c:x val="-3.0471871005929314E-2"/>
                  <c:y val="-6.4746482559303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aseline="0">
                      <a:latin typeface="(日本語用のフォントを使用)"/>
                      <a:ea typeface="ＭＳ Ｐゴシック" panose="020B0600070205080204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569077758867126E-2"/>
                      <c:h val="8.17304575996828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765-4042-96F8-9F2F775EDA47}"/>
                </c:ext>
              </c:extLst>
            </c:dLbl>
            <c:dLbl>
              <c:idx val="10"/>
              <c:layout>
                <c:manualLayout>
                  <c:x val="-1.6922058165460781E-2"/>
                  <c:y val="4.93779991583630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82-47E4-B717-EDC84D4B22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Sheet1!$K$1:$U$1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Sheet1!$K$5:$U$5</c:f>
              <c:numCache>
                <c:formatCode>0.0_);[Red]\(0.0\)</c:formatCode>
                <c:ptCount val="11"/>
                <c:pt idx="0">
                  <c:v>17.899999999999999</c:v>
                </c:pt>
                <c:pt idx="1">
                  <c:v>18.2</c:v>
                </c:pt>
                <c:pt idx="2">
                  <c:v>15.9</c:v>
                </c:pt>
                <c:pt idx="3">
                  <c:v>12.9</c:v>
                </c:pt>
                <c:pt idx="4">
                  <c:v>13.8</c:v>
                </c:pt>
                <c:pt idx="5">
                  <c:v>14.4</c:v>
                </c:pt>
                <c:pt idx="6">
                  <c:v>12.1</c:v>
                </c:pt>
                <c:pt idx="7">
                  <c:v>12.9</c:v>
                </c:pt>
                <c:pt idx="8">
                  <c:v>10.7</c:v>
                </c:pt>
                <c:pt idx="9">
                  <c:v>14.8</c:v>
                </c:pt>
                <c:pt idx="10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765-4042-96F8-9F2F775ED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210560"/>
        <c:axId val="80281984"/>
      </c:lineChart>
      <c:catAx>
        <c:axId val="80210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281984"/>
        <c:crosses val="autoZero"/>
        <c:auto val="1"/>
        <c:lblAlgn val="ctr"/>
        <c:lblOffset val="100"/>
        <c:noMultiLvlLbl val="0"/>
      </c:catAx>
      <c:valAx>
        <c:axId val="80281984"/>
        <c:scaling>
          <c:orientation val="minMax"/>
          <c:max val="50"/>
          <c:min val="0"/>
        </c:scaling>
        <c:delete val="0"/>
        <c:axPos val="l"/>
        <c:majorGridlines/>
        <c:numFmt formatCode="0.0_);[Red]\(0.0\)" sourceLinked="1"/>
        <c:majorTickMark val="out"/>
        <c:minorTickMark val="none"/>
        <c:tickLblPos val="nextTo"/>
        <c:crossAx val="8021056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8822982841130484"/>
          <c:y val="4.5135081301129976E-2"/>
          <c:w val="0.15151515151515152"/>
          <c:h val="0.22324584426946631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164971276852195E-2"/>
          <c:y val="3.6172292090743165E-2"/>
          <c:w val="0.88728899215693435"/>
          <c:h val="0.87710749583155811"/>
        </c:manualLayout>
      </c:layout>
      <c:lineChart>
        <c:grouping val="standard"/>
        <c:varyColors val="0"/>
        <c:ser>
          <c:idx val="0"/>
          <c:order val="0"/>
          <c:tx>
            <c:strRef>
              <c:f>Sheet6!$A$2</c:f>
              <c:strCache>
                <c:ptCount val="1"/>
                <c:pt idx="0">
                  <c:v>有所見率</c:v>
                </c:pt>
              </c:strCache>
            </c:strRef>
          </c:tx>
          <c:spPr>
            <a:ln w="28575">
              <a:solidFill>
                <a:srgbClr val="0070C0"/>
              </a:solidFill>
            </a:ln>
          </c:spPr>
          <c:marker>
            <c:symbol val="square"/>
            <c:size val="6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5.0173202516423605E-2"/>
                  <c:y val="-5.6212372251063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94-470F-B587-62C96559076A}"/>
                </c:ext>
              </c:extLst>
            </c:dLbl>
            <c:dLbl>
              <c:idx val="1"/>
              <c:layout>
                <c:manualLayout>
                  <c:x val="-5.4548772503321012E-2"/>
                  <c:y val="-5.333985556414666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F0-4912-9F02-56F378E33232}"/>
                </c:ext>
              </c:extLst>
            </c:dLbl>
            <c:dLbl>
              <c:idx val="2"/>
              <c:layout>
                <c:manualLayout>
                  <c:x val="-3.7797689492327077E-2"/>
                  <c:y val="-4.3967830674472207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F0-4912-9F02-56F378E33232}"/>
                </c:ext>
              </c:extLst>
            </c:dLbl>
            <c:dLbl>
              <c:idx val="3"/>
              <c:layout>
                <c:manualLayout>
                  <c:x val="-4.4339109200560396E-2"/>
                  <c:y val="-4.5323823500018408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F0-4912-9F02-56F378E33232}"/>
                </c:ext>
              </c:extLst>
            </c:dLbl>
            <c:dLbl>
              <c:idx val="4"/>
              <c:layout>
                <c:manualLayout>
                  <c:x val="-4.4168565330992345E-2"/>
                  <c:y val="-3.3274948847826911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F0-4912-9F02-56F378E33232}"/>
                </c:ext>
              </c:extLst>
            </c:dLbl>
            <c:dLbl>
              <c:idx val="5"/>
              <c:layout>
                <c:manualLayout>
                  <c:x val="-3.7797689492327077E-2"/>
                  <c:y val="-5.48963543885671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F0-4912-9F02-56F378E33232}"/>
                </c:ext>
              </c:extLst>
            </c:dLbl>
            <c:dLbl>
              <c:idx val="6"/>
              <c:layout>
                <c:manualLayout>
                  <c:x val="-5.7465819161252721E-2"/>
                  <c:y val="-5.8884382939106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40-4BE1-BF0C-6C162BF57215}"/>
                </c:ext>
              </c:extLst>
            </c:dLbl>
            <c:dLbl>
              <c:idx val="7"/>
              <c:layout>
                <c:manualLayout>
                  <c:x val="-5.1631725845389408E-2"/>
                  <c:y val="-4.81963401869356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9A-451D-9178-7840249FCE96}"/>
                </c:ext>
              </c:extLst>
            </c:dLbl>
            <c:dLbl>
              <c:idx val="8"/>
              <c:layout>
                <c:manualLayout>
                  <c:x val="-3.925621282129288E-2"/>
                  <c:y val="-4.3967830674472332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F0-4912-9F02-56F378E33232}"/>
                </c:ext>
              </c:extLst>
            </c:dLbl>
            <c:dLbl>
              <c:idx val="9"/>
              <c:layout>
                <c:manualLayout>
                  <c:x val="-3.6339166163361275E-2"/>
                  <c:y val="-5.222434370052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F0-4912-9F02-56F378E33232}"/>
                </c:ext>
              </c:extLst>
            </c:dLbl>
            <c:dLbl>
              <c:idx val="10"/>
              <c:layout>
                <c:manualLayout>
                  <c:x val="-2.5958269924893047E-2"/>
                  <c:y val="-2.6820254682593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55-482C-9442-B1C0CC1553AD}"/>
                </c:ext>
              </c:extLst>
            </c:dLbl>
            <c:numFmt formatCode="0.0%" sourceLinked="0"/>
            <c:spPr>
              <a:noFill/>
              <a:ln w="25377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Sheet6!$J$1:$T$1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Sheet6!$J$2:$T$2</c:f>
              <c:numCache>
                <c:formatCode>0.00%</c:formatCode>
                <c:ptCount val="11"/>
                <c:pt idx="0">
                  <c:v>0.745</c:v>
                </c:pt>
                <c:pt idx="1">
                  <c:v>0.74399999999999999</c:v>
                </c:pt>
                <c:pt idx="2">
                  <c:v>0.74860000000000004</c:v>
                </c:pt>
                <c:pt idx="3">
                  <c:v>0.75039999999999996</c:v>
                </c:pt>
                <c:pt idx="4">
                  <c:v>0.75729999999999997</c:v>
                </c:pt>
                <c:pt idx="5">
                  <c:v>0.76439999999999997</c:v>
                </c:pt>
                <c:pt idx="6">
                  <c:v>0.76900000000000002</c:v>
                </c:pt>
                <c:pt idx="7">
                  <c:v>0.79300000000000004</c:v>
                </c:pt>
                <c:pt idx="8">
                  <c:v>0.80249999999999999</c:v>
                </c:pt>
                <c:pt idx="9">
                  <c:v>0.79590000000000005</c:v>
                </c:pt>
                <c:pt idx="10">
                  <c:v>0.80689999999999995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AF0-4912-9F02-56F378E332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760872"/>
        <c:axId val="1"/>
      </c:lineChart>
      <c:catAx>
        <c:axId val="192760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0.82000000000000006"/>
          <c:min val="0.72000000000000008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92760872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95876889099869E-2"/>
          <c:y val="3.0788419089509834E-2"/>
          <c:w val="0.9376756959664414"/>
          <c:h val="0.897536284510653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都道府県・指定都市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Sheet7!$B$2:$B$12</c:f>
              <c:numCache>
                <c:formatCode>0.0%</c:formatCode>
                <c:ptCount val="11"/>
                <c:pt idx="0">
                  <c:v>5.5E-2</c:v>
                </c:pt>
                <c:pt idx="1">
                  <c:v>4.7E-2</c:v>
                </c:pt>
                <c:pt idx="2">
                  <c:v>8.1000000000000003E-2</c:v>
                </c:pt>
                <c:pt idx="3">
                  <c:v>0.186</c:v>
                </c:pt>
                <c:pt idx="4">
                  <c:v>0.25800000000000001</c:v>
                </c:pt>
                <c:pt idx="5">
                  <c:v>0.47</c:v>
                </c:pt>
                <c:pt idx="6">
                  <c:v>0.25900000000000001</c:v>
                </c:pt>
                <c:pt idx="7">
                  <c:v>0.24399999999999999</c:v>
                </c:pt>
                <c:pt idx="8">
                  <c:v>0.183</c:v>
                </c:pt>
                <c:pt idx="9">
                  <c:v>7.3999999999999996E-2</c:v>
                </c:pt>
                <c:pt idx="10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6F-41F3-9A6B-CC4E81AA5DD6}"/>
            </c:ext>
          </c:extLst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特別区</c:v>
                </c:pt>
              </c:strCache>
            </c:strRef>
          </c:tx>
          <c:spPr>
            <a:pattFill prst="ltHorz">
              <a:fgClr>
                <a:srgbClr val="00B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Sheet7!$C$2:$C$12</c:f>
              <c:numCache>
                <c:formatCode>0.0%</c:formatCode>
                <c:ptCount val="11"/>
                <c:pt idx="0">
                  <c:v>0.109</c:v>
                </c:pt>
                <c:pt idx="1">
                  <c:v>3.3000000000000002E-2</c:v>
                </c:pt>
                <c:pt idx="2">
                  <c:v>4.2000000000000003E-2</c:v>
                </c:pt>
                <c:pt idx="3">
                  <c:v>0.16</c:v>
                </c:pt>
                <c:pt idx="4">
                  <c:v>0.16900000000000001</c:v>
                </c:pt>
                <c:pt idx="5">
                  <c:v>0.46400000000000002</c:v>
                </c:pt>
                <c:pt idx="6">
                  <c:v>0.307</c:v>
                </c:pt>
                <c:pt idx="7">
                  <c:v>0.223</c:v>
                </c:pt>
                <c:pt idx="8">
                  <c:v>0.16</c:v>
                </c:pt>
                <c:pt idx="9">
                  <c:v>6.2E-2</c:v>
                </c:pt>
                <c:pt idx="10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6F-41F3-9A6B-CC4E81AA5DD6}"/>
            </c:ext>
          </c:extLst>
        </c:ser>
        <c:ser>
          <c:idx val="2"/>
          <c:order val="2"/>
          <c:tx>
            <c:strRef>
              <c:f>Sheet7!$D$1</c:f>
              <c:strCache>
                <c:ptCount val="1"/>
                <c:pt idx="0">
                  <c:v>市（Ａ）</c:v>
                </c:pt>
              </c:strCache>
            </c:strRef>
          </c:tx>
          <c:spPr>
            <a:pattFill prst="pct8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Sheet7!$D$2:$D$12</c:f>
              <c:numCache>
                <c:formatCode>0.0%</c:formatCode>
                <c:ptCount val="11"/>
                <c:pt idx="0">
                  <c:v>8.5000000000000006E-2</c:v>
                </c:pt>
                <c:pt idx="1">
                  <c:v>4.9000000000000002E-2</c:v>
                </c:pt>
                <c:pt idx="2">
                  <c:v>8.2000000000000003E-2</c:v>
                </c:pt>
                <c:pt idx="3">
                  <c:v>0.20300000000000001</c:v>
                </c:pt>
                <c:pt idx="4">
                  <c:v>0.27100000000000002</c:v>
                </c:pt>
                <c:pt idx="5">
                  <c:v>0.46899999999999997</c:v>
                </c:pt>
                <c:pt idx="6">
                  <c:v>0.249</c:v>
                </c:pt>
                <c:pt idx="7">
                  <c:v>0.25600000000000001</c:v>
                </c:pt>
                <c:pt idx="8">
                  <c:v>0.21199999999999999</c:v>
                </c:pt>
                <c:pt idx="9">
                  <c:v>0.111</c:v>
                </c:pt>
                <c:pt idx="10">
                  <c:v>7.9000000000000001E-2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6F-41F3-9A6B-CC4E81AA5DD6}"/>
            </c:ext>
          </c:extLst>
        </c:ser>
        <c:ser>
          <c:idx val="3"/>
          <c:order val="3"/>
          <c:tx>
            <c:strRef>
              <c:f>Sheet7!$E$1</c:f>
              <c:strCache>
                <c:ptCount val="1"/>
                <c:pt idx="0">
                  <c:v>市（Ｂ）</c:v>
                </c:pt>
              </c:strCache>
            </c:strRef>
          </c:tx>
          <c:spPr>
            <a:pattFill prst="wdUpDiag">
              <a:fgClr>
                <a:srgbClr val="7030A0"/>
              </a:fgClr>
              <a:bgClr>
                <a:schemeClr val="bg1"/>
              </a:bgClr>
            </a:pattFill>
            <a:ln>
              <a:solidFill>
                <a:schemeClr val="accent4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Sheet7!$E$2:$E$12</c:f>
              <c:numCache>
                <c:formatCode>0.0%</c:formatCode>
                <c:ptCount val="11"/>
                <c:pt idx="0">
                  <c:v>5.7000000000000002E-2</c:v>
                </c:pt>
                <c:pt idx="1">
                  <c:v>5.8999999999999997E-2</c:v>
                </c:pt>
                <c:pt idx="2">
                  <c:v>8.1000000000000003E-2</c:v>
                </c:pt>
                <c:pt idx="3">
                  <c:v>0.16600000000000001</c:v>
                </c:pt>
                <c:pt idx="4">
                  <c:v>0.249</c:v>
                </c:pt>
                <c:pt idx="5">
                  <c:v>0.41299999999999998</c:v>
                </c:pt>
                <c:pt idx="6">
                  <c:v>0.218</c:v>
                </c:pt>
                <c:pt idx="7">
                  <c:v>0.23100000000000001</c:v>
                </c:pt>
                <c:pt idx="8">
                  <c:v>0.18</c:v>
                </c:pt>
                <c:pt idx="9">
                  <c:v>5.8999999999999997E-2</c:v>
                </c:pt>
                <c:pt idx="10">
                  <c:v>4.9000000000000002E-2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6F-41F3-9A6B-CC4E81AA5DD6}"/>
            </c:ext>
          </c:extLst>
        </c:ser>
        <c:ser>
          <c:idx val="4"/>
          <c:order val="4"/>
          <c:tx>
            <c:strRef>
              <c:f>Sheet7!$F$1</c:f>
              <c:strCache>
                <c:ptCount val="1"/>
                <c:pt idx="0">
                  <c:v>町村</c:v>
                </c:pt>
              </c:strCache>
            </c:strRef>
          </c:tx>
          <c:spPr>
            <a:pattFill prst="smGrid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Sheet7!$F$2:$F$12</c:f>
              <c:numCache>
                <c:formatCode>0.0%</c:formatCode>
                <c:ptCount val="11"/>
                <c:pt idx="0">
                  <c:v>6.6000000000000003E-2</c:v>
                </c:pt>
                <c:pt idx="1">
                  <c:v>5.8999999999999997E-2</c:v>
                </c:pt>
                <c:pt idx="2">
                  <c:v>8.5000000000000006E-2</c:v>
                </c:pt>
                <c:pt idx="3">
                  <c:v>0.18</c:v>
                </c:pt>
                <c:pt idx="4">
                  <c:v>0.254</c:v>
                </c:pt>
                <c:pt idx="5">
                  <c:v>0.41899999999999998</c:v>
                </c:pt>
                <c:pt idx="6">
                  <c:v>0.216</c:v>
                </c:pt>
                <c:pt idx="7">
                  <c:v>0.222</c:v>
                </c:pt>
                <c:pt idx="8">
                  <c:v>0.16900000000000001</c:v>
                </c:pt>
                <c:pt idx="9">
                  <c:v>7.4999999999999997E-2</c:v>
                </c:pt>
                <c:pt idx="10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6F-41F3-9A6B-CC4E81AA5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980336"/>
        <c:axId val="1"/>
      </c:barChart>
      <c:catAx>
        <c:axId val="19298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192980336"/>
        <c:crosses val="autoZero"/>
        <c:crossBetween val="between"/>
      </c:valAx>
      <c:spPr>
        <a:noFill/>
        <a:ln w="25361">
          <a:noFill/>
        </a:ln>
      </c:spPr>
    </c:plotArea>
    <c:legend>
      <c:legendPos val="r"/>
      <c:layout>
        <c:manualLayout>
          <c:xMode val="edge"/>
          <c:yMode val="edge"/>
          <c:x val="0.77154229365580929"/>
          <c:y val="4.463640269818344E-2"/>
          <c:w val="0.20300932014734607"/>
          <c:h val="0.3013672107554603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398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ja-JP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0.78875</cdr:x>
      <cdr:y>0.02771</cdr:y>
    </cdr:from>
    <cdr:to>
      <cdr:x>0.93705</cdr:x>
      <cdr:y>0.09375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491064" y="144017"/>
          <a:ext cx="1220450" cy="343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dirty="0"/>
            <a:t>（単位：件）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0.72326</cdr:x>
      <cdr:y>0.05651</cdr:y>
    </cdr:from>
    <cdr:to>
      <cdr:x>0.79626</cdr:x>
      <cdr:y>0.09337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>
          <a:off x="4057650" y="219075"/>
          <a:ext cx="409575" cy="142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0.87396</cdr:x>
      <cdr:y>0</cdr:y>
    </cdr:from>
    <cdr:to>
      <cdr:x>0.9996</cdr:x>
      <cdr:y>0.05405</cdr:y>
    </cdr:to>
    <cdr:sp macro="" textlink="">
      <cdr:nvSpPr>
        <cdr:cNvPr id="19" name="テキスト ボックス 18"/>
        <cdr:cNvSpPr txBox="1"/>
      </cdr:nvSpPr>
      <cdr:spPr>
        <a:xfrm xmlns:a="http://schemas.openxmlformats.org/drawingml/2006/main">
          <a:off x="4903127" y="0"/>
          <a:ext cx="704869" cy="209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700">
              <a:latin typeface="+mn-ea"/>
              <a:ea typeface="+mn-ea"/>
            </a:rPr>
            <a:t>（単位：件）</a:t>
          </a:r>
          <a:endParaRPr lang="ja-JP" altLang="en-US" sz="1200"/>
        </a:p>
      </cdr:txBody>
    </cdr:sp>
  </cdr:relSizeAnchor>
  <cdr:relSizeAnchor xmlns:cdr="http://schemas.openxmlformats.org/drawingml/2006/chartDrawing">
    <cdr:from>
      <cdr:x>0.08721</cdr:x>
      <cdr:y>0.00213</cdr:y>
    </cdr:from>
    <cdr:to>
      <cdr:x>0.92484</cdr:x>
      <cdr:y>0.0491</cdr:y>
    </cdr:to>
    <cdr:sp macro="" textlink="">
      <cdr:nvSpPr>
        <cdr:cNvPr id="9" name="正方形/長方形 8"/>
        <cdr:cNvSpPr/>
      </cdr:nvSpPr>
      <cdr:spPr>
        <a:xfrm xmlns:a="http://schemas.openxmlformats.org/drawingml/2006/main">
          <a:off x="502277" y="8207"/>
          <a:ext cx="4824294" cy="1809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lIns="36000" tIns="36000" rIns="36000" bIns="36000" anchor="ctr" anchorCtr="0"/>
        <a:lstStyle xmlns:a="http://schemas.openxmlformats.org/drawingml/2006/main"/>
        <a:p xmlns:a="http://schemas.openxmlformats.org/drawingml/2006/main">
          <a:pPr algn="l"/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(25,542)   (25,312)  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　</a:t>
          </a:r>
          <a:r>
            <a:rPr lang="en-US" altLang="ja-JP" sz="900" spc="2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(24,833)   </a:t>
          </a:r>
          <a:r>
            <a:rPr lang="en-US" altLang="ja-JP" sz="900" spc="2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(25,358)    (26,211)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  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(26,517)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　 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(26,390) 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　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 (24,440)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　 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(25,590)   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（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29,662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）</a:t>
          </a:r>
          <a:endParaRPr lang="en-US" altLang="ja-JP" sz="900" spc="100" baseline="0" dirty="0">
            <a:solidFill>
              <a:schemeClr val="tx1"/>
            </a:solidFill>
            <a:latin typeface="ＭＳ Ｐ明朝" panose="02020600040205080304" pitchFamily="18" charset="-128"/>
            <a:ea typeface="ＭＳ Ｐ明朝" panose="02020600040205080304" pitchFamily="18" charset="-128"/>
          </a:endParaRPr>
        </a:p>
      </cdr:txBody>
    </cdr:sp>
  </cdr:relSizeAnchor>
  <cdr:absSizeAnchor xmlns:cdr="http://schemas.openxmlformats.org/drawingml/2006/chartDrawing">
    <cdr:from>
      <cdr:x>0.91235</cdr:x>
      <cdr:y>0.14767</cdr:y>
    </cdr:from>
    <cdr:ext cx="528913" cy="202616"/>
    <cdr:sp macro="" textlink="">
      <cdr:nvSpPr>
        <cdr:cNvPr id="18" name="線吹き出し 1 (枠付き) 17"/>
        <cdr:cNvSpPr/>
      </cdr:nvSpPr>
      <cdr:spPr>
        <a:xfrm xmlns:a="http://schemas.openxmlformats.org/drawingml/2006/main">
          <a:off x="7752156" y="803349"/>
          <a:ext cx="528913" cy="202616"/>
        </a:xfrm>
        <a:prstGeom xmlns:a="http://schemas.openxmlformats.org/drawingml/2006/main" prst="borderCallout1">
          <a:avLst>
            <a:gd name="adj1" fmla="val 61303"/>
            <a:gd name="adj2" fmla="val -375"/>
            <a:gd name="adj3" fmla="val -143369"/>
            <a:gd name="adj4" fmla="val -60725"/>
          </a:avLst>
        </a:prstGeom>
        <a:noFill xmlns:a="http://schemas.openxmlformats.org/drawingml/2006/main"/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lIns="36000" tIns="36000" rIns="0" bIns="36000" anchor="ctr" anchorCtr="0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ja-JP" altLang="en-US" sz="600">
              <a:solidFill>
                <a:schemeClr val="tx1"/>
              </a:solidFill>
            </a:rPr>
            <a:t>消防職員</a:t>
          </a:r>
          <a:endParaRPr lang="ja-JP" sz="600">
            <a:solidFill>
              <a:schemeClr val="tx1"/>
            </a:solidFill>
          </a:endParaRPr>
        </a:p>
      </cdr:txBody>
    </cdr:sp>
  </cdr:abs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0.83887</cdr:x>
      <cdr:y>0</cdr:y>
    </cdr:from>
    <cdr:to>
      <cdr:x>0.97841</cdr:x>
      <cdr:y>0.05865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831438" y="-4310185"/>
          <a:ext cx="803673" cy="2944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ja-JP" altLang="en-US" sz="7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0.92865</cdr:x>
      <cdr:y>0.89095</cdr:y>
    </cdr:from>
    <cdr:to>
      <cdr:x>1</cdr:x>
      <cdr:y>0.96339</cdr:y>
    </cdr:to>
    <cdr:sp macro="" textlink="">
      <cdr:nvSpPr>
        <cdr:cNvPr id="2" name="スライド番号プレースホルダー 2">
          <a:extLst xmlns:a="http://schemas.openxmlformats.org/drawingml/2006/main">
            <a:ext uri="{FF2B5EF4-FFF2-40B4-BE49-F238E27FC236}">
              <a16:creationId xmlns:a16="http://schemas.microsoft.com/office/drawing/2014/main" id="{1E40D713-A3BB-D010-0EF4-826E9BC9CBC0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8224647" y="4490644"/>
          <a:ext cx="631891" cy="36512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defRPr/>
          </a:pPr>
          <a:r>
            <a:rPr lang="en-US" altLang="ja-JP" sz="1100" dirty="0">
              <a:solidFill>
                <a:schemeClr val="tx1"/>
              </a:solidFill>
            </a:rPr>
            <a:t>(</a:t>
          </a:r>
          <a:r>
            <a:rPr lang="ja-JP" altLang="en-US" sz="1100" dirty="0">
              <a:solidFill>
                <a:schemeClr val="tx1"/>
              </a:solidFill>
            </a:rPr>
            <a:t>年度</a:t>
          </a:r>
          <a:r>
            <a:rPr lang="en-US" altLang="ja-JP" sz="1100" dirty="0">
              <a:solidFill>
                <a:schemeClr val="tx1"/>
              </a:solidFill>
            </a:rPr>
            <a:t>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BFA4F30-3453-44EA-8C34-B4E8C918D3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9183" cy="5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4" tIns="47298" rIns="94594" bIns="472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2093435-29ED-44D2-A181-1800C06D26B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695" y="1"/>
            <a:ext cx="3079181" cy="5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4" tIns="47298" rIns="94594" bIns="472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641913DA-D0BB-4EBA-AFFE-BAEF92BC16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015"/>
            <a:ext cx="3079183" cy="5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4" tIns="47298" rIns="94594" bIns="4729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542A574F-22BF-4BD2-B4A6-7162531374A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95661" y="9721614"/>
            <a:ext cx="3079183" cy="5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4" tIns="47298" rIns="94594" bIns="472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C06BCBB-8079-4267-AEE0-FDDBBB5876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108A352-09C9-425B-80B0-334598B84E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9183" cy="5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4" tIns="47298" rIns="94594" bIns="472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05F6EC8-3C5F-4D01-8F7C-C8AE09CCDB9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3292" y="1"/>
            <a:ext cx="3079183" cy="5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4" tIns="47298" rIns="94594" bIns="472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2DAF8E9E-B40C-4004-BEB3-D5B1A4992E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68350"/>
            <a:ext cx="5111750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AFF63F5-88A2-4C37-A21E-0177C2F1A5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1" y="4860011"/>
            <a:ext cx="5207839" cy="4604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4" tIns="47298" rIns="94594" bIns="472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48F6728-2767-41DC-9B85-FEDFFC6760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614"/>
            <a:ext cx="3079183" cy="5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4" tIns="47298" rIns="94594" bIns="4729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0CB1BA6-0704-4B4D-84C1-6F9C36749F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292" y="9721614"/>
            <a:ext cx="3079183" cy="51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94" tIns="47298" rIns="94594" bIns="472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07DF64-AF32-4A94-B2FD-0DABE52446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B9CF0A68-4AD6-445F-BAC6-16AC9F4050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9CB208CA-8A83-4BA2-AAFF-95FF031747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7DF64-AF32-4A94-B2FD-0DABE524460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9524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スライド イメージ プレースホルダー 1">
            <a:extLst>
              <a:ext uri="{FF2B5EF4-FFF2-40B4-BE49-F238E27FC236}">
                <a16:creationId xmlns:a16="http://schemas.microsoft.com/office/drawing/2014/main" id="{9A5AEE89-06D4-43A1-967D-3122E356CA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ノート プレースホルダー 2">
            <a:extLst>
              <a:ext uri="{FF2B5EF4-FFF2-40B4-BE49-F238E27FC236}">
                <a16:creationId xmlns:a16="http://schemas.microsoft.com/office/drawing/2014/main" id="{429ECA98-AAB4-4C7E-831C-C7CE8D9FA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20" name="スライド番号プレースホルダー 3">
            <a:extLst>
              <a:ext uri="{FF2B5EF4-FFF2-40B4-BE49-F238E27FC236}">
                <a16:creationId xmlns:a16="http://schemas.microsoft.com/office/drawing/2014/main" id="{AAC42100-45DC-4122-9F90-283E9BF9E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65620" indent="-2940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79644" indent="-234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51175" indent="-234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122704" indent="-234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95876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3069049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542220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4015394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A29896D-CE4E-4D92-86A3-9FDEC7013FD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スライド イメージ プレースホルダー 1">
            <a:extLst>
              <a:ext uri="{FF2B5EF4-FFF2-40B4-BE49-F238E27FC236}">
                <a16:creationId xmlns:a16="http://schemas.microsoft.com/office/drawing/2014/main" id="{C246059F-F34E-4C86-8944-98B636974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ノート プレースホルダー 2">
            <a:extLst>
              <a:ext uri="{FF2B5EF4-FFF2-40B4-BE49-F238E27FC236}">
                <a16:creationId xmlns:a16="http://schemas.microsoft.com/office/drawing/2014/main" id="{23844ED9-6348-498B-8B76-350F3698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64" name="スライド番号プレースホルダー 3">
            <a:extLst>
              <a:ext uri="{FF2B5EF4-FFF2-40B4-BE49-F238E27FC236}">
                <a16:creationId xmlns:a16="http://schemas.microsoft.com/office/drawing/2014/main" id="{B2CD3120-A4EA-4279-9245-9D5E99D280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5322" indent="-28629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8373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7402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66432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27060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87690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48318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908945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2D33547-87EF-4827-8A76-E2D9474EE61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スライド イメージ プレースホルダー 1">
            <a:extLst>
              <a:ext uri="{FF2B5EF4-FFF2-40B4-BE49-F238E27FC236}">
                <a16:creationId xmlns:a16="http://schemas.microsoft.com/office/drawing/2014/main" id="{D9FC895F-B70E-487D-8204-23ED9CD3CC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ノート プレースホルダー 2">
            <a:extLst>
              <a:ext uri="{FF2B5EF4-FFF2-40B4-BE49-F238E27FC236}">
                <a16:creationId xmlns:a16="http://schemas.microsoft.com/office/drawing/2014/main" id="{41BBA602-89E0-4A17-8354-99BA286D8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12" name="スライド番号プレースホルダー 3">
            <a:extLst>
              <a:ext uri="{FF2B5EF4-FFF2-40B4-BE49-F238E27FC236}">
                <a16:creationId xmlns:a16="http://schemas.microsoft.com/office/drawing/2014/main" id="{B4B21D01-7929-40E0-9149-ABC65894EA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5322" indent="-28629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8373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7402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66432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27060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87690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48318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908945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6DB019B-C939-4346-BB70-2D3A1B14897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スライド イメージ プレースホルダー 1">
            <a:extLst>
              <a:ext uri="{FF2B5EF4-FFF2-40B4-BE49-F238E27FC236}">
                <a16:creationId xmlns:a16="http://schemas.microsoft.com/office/drawing/2014/main" id="{532D4D8A-82C7-4206-A347-C577750890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ノート プレースホルダー 2">
            <a:extLst>
              <a:ext uri="{FF2B5EF4-FFF2-40B4-BE49-F238E27FC236}">
                <a16:creationId xmlns:a16="http://schemas.microsoft.com/office/drawing/2014/main" id="{F32B1FFF-9867-4128-B521-1C0FCE84E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96260" name="スライド番号プレースホルダー 3">
            <a:extLst>
              <a:ext uri="{FF2B5EF4-FFF2-40B4-BE49-F238E27FC236}">
                <a16:creationId xmlns:a16="http://schemas.microsoft.com/office/drawing/2014/main" id="{6BDAD26F-ADC9-42EF-AB98-8776C3868F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5322" indent="-28629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8373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7402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66432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27060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87690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48318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908945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C88FCDD-30F1-44F8-974E-D9EADFFB85E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スライド イメージ プレースホルダー 1">
            <a:extLst>
              <a:ext uri="{FF2B5EF4-FFF2-40B4-BE49-F238E27FC236}">
                <a16:creationId xmlns:a16="http://schemas.microsoft.com/office/drawing/2014/main" id="{8F0A9F1C-8F46-4C7F-8F56-0205F05AF0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ノート プレースホルダー 2">
            <a:extLst>
              <a:ext uri="{FF2B5EF4-FFF2-40B4-BE49-F238E27FC236}">
                <a16:creationId xmlns:a16="http://schemas.microsoft.com/office/drawing/2014/main" id="{18DEEFD3-35F4-4244-A6E0-4E23CC41C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98308" name="スライド番号プレースホルダー 3">
            <a:extLst>
              <a:ext uri="{FF2B5EF4-FFF2-40B4-BE49-F238E27FC236}">
                <a16:creationId xmlns:a16="http://schemas.microsoft.com/office/drawing/2014/main" id="{3D4F3FF4-3831-47D1-9B11-709B95FD82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5322" indent="-28629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8373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7402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66432" indent="-22871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27060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87690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48318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908945" indent="-22871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9AEFC89-2EE2-4B88-B0CE-AA9927AB52D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 イメージ プレースホルダー 1">
            <a:extLst>
              <a:ext uri="{FF2B5EF4-FFF2-40B4-BE49-F238E27FC236}">
                <a16:creationId xmlns:a16="http://schemas.microsoft.com/office/drawing/2014/main" id="{834D429D-1BD9-416C-9F10-B97DE130FA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ノート プレースホルダー 2">
            <a:extLst>
              <a:ext uri="{FF2B5EF4-FFF2-40B4-BE49-F238E27FC236}">
                <a16:creationId xmlns:a16="http://schemas.microsoft.com/office/drawing/2014/main" id="{D057BBBD-254C-437E-BF45-C3D4723C4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068" name="スライド番号プレースホルダー 3">
            <a:extLst>
              <a:ext uri="{FF2B5EF4-FFF2-40B4-BE49-F238E27FC236}">
                <a16:creationId xmlns:a16="http://schemas.microsoft.com/office/drawing/2014/main" id="{6A9F8762-B3DB-4A2A-9625-FBA9538793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65620" indent="-2940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79644" indent="-234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51175" indent="-234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122704" indent="-234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95876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3069049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542220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4015394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A28B8BB-F80B-49B2-BF37-272EFBF4539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732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ー 1">
            <a:extLst>
              <a:ext uri="{FF2B5EF4-FFF2-40B4-BE49-F238E27FC236}">
                <a16:creationId xmlns:a16="http://schemas.microsoft.com/office/drawing/2014/main" id="{A364D3AD-FF0A-4FD0-9EF5-123FEB4B59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ノート プレースホルダー 2">
            <a:extLst>
              <a:ext uri="{FF2B5EF4-FFF2-40B4-BE49-F238E27FC236}">
                <a16:creationId xmlns:a16="http://schemas.microsoft.com/office/drawing/2014/main" id="{CEA5C9FF-59F6-4456-8BD9-221531A03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16" name="スライド番号プレースホルダー 3">
            <a:extLst>
              <a:ext uri="{FF2B5EF4-FFF2-40B4-BE49-F238E27FC236}">
                <a16:creationId xmlns:a16="http://schemas.microsoft.com/office/drawing/2014/main" id="{C7601367-7FF6-4434-84CB-0A391810A8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65620" indent="-2940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79644" indent="-234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51175" indent="-234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122704" indent="-234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95876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3069049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542220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4015394" indent="-234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FCF985C-E90B-41FC-899F-E03DA26A597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768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E08348-0771-4232-ABE8-DC106E10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02CD7-BD8D-47B3-9C9A-BBD4C18A8400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811EFE-4432-4C60-A68C-0D0A25FF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0DA30B-8513-448D-B367-A305945F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12D2-F76E-4154-89A2-0C98A2CDE34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763085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3E07D9-6DDA-4C6B-A865-5C58B409A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A44AC-3535-437F-ACB4-DBB916F7666A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AFF29E-8B2B-4882-8263-D157A6B42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D4477-BF0D-4A9E-BB3F-19480A50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0E22-7E67-4268-ACB9-EE92F788DE3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62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FF0A1C-4BC1-4962-9218-96B267E9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DF1D9-897A-4C40-A549-709B162EE79D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1A2A8-3589-4B43-A190-2ECDCC746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415ACA-12E4-416B-87CF-DA71274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3850-83F8-4577-9D1A-CDA5F15BB69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3295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9050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8A4304-B172-4635-AF07-202D3B5C7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70BB2-EE96-453C-AB57-7FAFF3A64C69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D33287-ED17-4BCD-BFBD-35926086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CE8A87-5398-4163-8E14-48AE479C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9546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B1A54-FD02-4EFD-91C0-1FD39EB9A23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4440956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CD0649A-5CAC-4BE5-914A-AA9949CEC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8B44483-B35B-4B1B-996F-30784C58B621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7E6BF91-0863-4074-B099-C97B38E81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7AD56B3-008E-4FC7-AC2F-6F3AA2B40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7054F-8219-481A-A467-8B27DC216CC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8096156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50786DF-111F-4962-AB9D-8C2B698F2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3AE58BE-9D3B-4050-8298-95EB0B987A07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9289D33-5891-4032-A0EE-3B9C2EB21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568533E-FCEE-4C29-AB9E-ACB278B4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E83F-2C14-496A-BD74-55FE6FA53B2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1143112"/>
      </p:ext>
    </p:extLst>
  </p:cSld>
  <p:clrMapOvr>
    <a:masterClrMapping/>
  </p:clrMapOvr>
  <p:transition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DE629B8-DC3C-421D-9CEE-20E8E7875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7AFACB5-C3FE-4F54-9B46-F6E42698B0B9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AC3DF5-279E-492D-8B73-1ED48C7C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3AD0A48-BA4E-4A65-AF0A-A5BBF6F62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4806A-0E7A-4F40-8609-14C6768AF14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8712324"/>
      </p:ext>
    </p:extLst>
  </p:cSld>
  <p:clrMapOvr>
    <a:masterClrMapping/>
  </p:clrMapOvr>
  <p:transition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B7214560-EF9C-4EEB-BED5-7980F536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97D06DC8-DDC7-4C2E-8F2A-D0080D716256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1D9FC4D-40BA-4DDD-BE8B-981CE5A5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9FEDCAE-0A2C-4CD5-9748-E556B545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1566B-FF58-410C-8C77-D64FB1DDE43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1160512"/>
      </p:ext>
    </p:extLst>
  </p:cSld>
  <p:clrMapOvr>
    <a:masterClrMapping/>
  </p:clrMapOvr>
  <p:transition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7D721FD5-E0C6-4E50-9CAE-DBBDB0FA7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AE3BE6C-D74A-456E-81C5-5422435D785F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55E8E498-FF8C-43B3-8829-DBB77ACC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1BB9CA36-A11F-4813-990D-D6926561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F78DF-4C1A-4400-B13A-736167D06A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9855142"/>
      </p:ext>
    </p:extLst>
  </p:cSld>
  <p:clrMapOvr>
    <a:masterClrMapping/>
  </p:clrMapOvr>
  <p:transition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D6F3507F-3A0F-4953-BE1E-7510C79C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7E9D5F4D-E772-4E23-B172-387B1FAD03E3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3BF02B72-0A72-47D2-8A2B-98A73261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DBBB8062-A14B-46CD-B7CC-E11C4270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830CD-C6CE-4DC0-9B9D-AEE8BAED550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7679598"/>
      </p:ext>
    </p:extLst>
  </p:cSld>
  <p:clrMapOvr>
    <a:masterClrMapping/>
  </p:clrMapOvr>
  <p:transition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B71454E1-D4ED-4854-8010-91E96058E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CD4CF807-C0AA-4749-93AE-8EDF49A1DDB0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B91AA4CC-656B-4C91-9EB9-B854F45F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AC7504A3-6749-4614-8819-EBDFC7E4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3031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2ADAD-751A-46DD-A4D2-DE2DCE68792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239218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0C50A9-7F0B-46A9-A9AF-DF3E67A8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A4EDB-EED5-4FFB-A3CC-5E86217A908A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A15168-EB19-4D34-9501-95612CCB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FDD42B-DB9C-4FFD-A887-E848C387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5AB31-0651-4EC0-B14B-8F7E171CDCC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0797161"/>
      </p:ext>
    </p:extLst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FFE90830-BF9A-4B2A-9366-4B422855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A2A9A4BC-324C-4FA5-85DB-E37E0B88D644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B318069C-3182-47EF-A986-2906FB8C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4209EB5E-EFEA-4432-A2FC-9BF7A2E3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749B9-1EDF-4E51-8789-E4A911827B8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8616990"/>
      </p:ext>
    </p:extLst>
  </p:cSld>
  <p:clrMapOvr>
    <a:masterClrMapping/>
  </p:clrMapOvr>
  <p:transition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6B11A797-13D5-4D90-8446-4B3F1597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C19DEB0-E0B7-4D24-B1EB-5FEC6E9D6D2D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3F44259-8CD2-4AB5-82EF-AAA1DE1E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1B11FE3-2CA4-4709-B491-9FD39FCF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44800-335A-4028-A7DF-F71BE7844D6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0122176"/>
      </p:ext>
    </p:extLst>
  </p:cSld>
  <p:clrMapOvr>
    <a:masterClrMapping/>
  </p:clrMapOvr>
  <p:transition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0EFC978-F255-4C9D-BE86-8CD21832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6E3425C-EA73-4C0D-8E97-D0C221C86C6C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E360C44-7464-4D0B-BB30-18B713A15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9AA0E14-25DD-4B02-A588-5AEC67591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3AA76-C7FB-400C-AB84-DB5845029E6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7277643"/>
      </p:ext>
    </p:extLst>
  </p:cSld>
  <p:clrMapOvr>
    <a:masterClrMapping/>
  </p:clrMapOvr>
  <p:transition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25FA414-CA35-4A84-93FF-0139B2D0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8D444F82-417D-4159-BDC8-18D465A38CB4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1191B25-4AA9-4F59-A8A2-68607EDFA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57031AE-1BDA-4EC7-B375-8BC10785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F5B5C-49C7-4A2B-AD93-D8D8A643A75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9824491"/>
      </p:ext>
    </p:extLst>
  </p:cSld>
  <p:clrMapOvr>
    <a:masterClrMapping/>
  </p:clrMapOvr>
  <p:transition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9FF11CF-408C-407F-B396-685B36215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9ED6CB5-FF43-4764-BD87-5796F35D45FC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1D3BFE0-5C7B-4326-B25B-51D65AB1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79C416B-82AE-43E3-83CA-DF22398B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420B-AFE9-408A-A491-899089EDF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0254662"/>
      </p:ext>
    </p:extLst>
  </p:cSld>
  <p:clrMapOvr>
    <a:masterClrMapping/>
  </p:clrMapOvr>
  <p:transition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E92B249-48D5-4A21-B3AD-BA351143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887EBA28-F64E-4D78-BBFE-DC1D86B812B5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1E73EF7-4465-4EDF-A672-A3D283BD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B2CF7D-B9FE-4C02-8901-F8930027D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F6FDD-F464-4A23-BA6E-C05DA4E8AA2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539767"/>
      </p:ext>
    </p:extLst>
  </p:cSld>
  <p:clrMapOvr>
    <a:masterClrMapping/>
  </p:clrMapOvr>
  <p:transition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566F4D4-D2A9-4E4B-B356-1C4576611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E2392282-D86F-4176-9470-CBB04200DEDE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039316E-D593-4E17-80E3-8514A511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8F17FB7-1E87-4643-A832-7D49209B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A6FEC-ED03-4768-BF34-F060F2D934F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45867"/>
      </p:ext>
    </p:extLst>
  </p:cSld>
  <p:clrMapOvr>
    <a:masterClrMapping/>
  </p:clrMapOvr>
  <p:transition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B383102F-1C1C-46A4-9475-8D0291E28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15752A93-E6C8-4869-A870-92E23383E8AF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8CAC41E-BC74-4951-B5A7-2006074F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2B568BC-8A86-419F-BA48-79BC8454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0988D-4727-48F4-8A62-9588649B3CE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9060928"/>
      </p:ext>
    </p:extLst>
  </p:cSld>
  <p:clrMapOvr>
    <a:masterClrMapping/>
  </p:clrMapOvr>
  <p:transition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07921752-B8F9-40D6-80F8-FDBF9CBD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C076C05C-722D-4D24-B45C-98104E307F21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F67FB028-8217-4DF1-BB2D-7800D92BE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A272D2FE-7B40-4172-BB8D-91B66FA8E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79A49-021A-48FB-80A6-F93472AC671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3686185"/>
      </p:ext>
    </p:extLst>
  </p:cSld>
  <p:clrMapOvr>
    <a:masterClrMapping/>
  </p:clrMapOvr>
  <p:transition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0211434-F0AC-421A-BA27-071B496BB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067A665E-D9C4-4E90-B17F-515197D8E6FF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DFB67970-8EDC-4B49-8138-37DC7B51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063C2779-7B13-45BD-8430-568ABCDB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74251-13DE-459E-A135-E94707C284E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873284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C2E17D-8594-4564-ACAF-69FC2830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80079-2103-4199-8231-84009BF0293A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AC21B5-559E-4E3B-AE99-B0ED62EFB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67DBB2-4B4A-4018-8A60-46ADD299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D1E4-E2C4-41EF-A6DC-25EFE4745C8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3928031"/>
      </p:ext>
    </p:extLst>
  </p:cSld>
  <p:clrMapOvr>
    <a:masterClrMapping/>
  </p:clrMapOvr>
  <p:transition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D18CCBB9-FF5D-4067-8599-F7B01B44E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A1D21B35-50A5-4B31-80CB-BAF7FCC72AA9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1F9FA212-5107-4476-A998-C5EF7617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F5A65FB9-351B-48BD-A738-743B50B0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3891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D96D-8B16-4313-9336-391A846E199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9659045"/>
      </p:ext>
    </p:extLst>
  </p:cSld>
  <p:clrMapOvr>
    <a:masterClrMapping/>
  </p:clrMapOvr>
  <p:transition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75BABD38-920A-490B-9A57-F81E83E4B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62C807F7-82F5-456C-9E61-1D5EB964524D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8B791A38-117B-4FCE-93E5-ADE747B3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8B88C45-28AB-4E39-95B1-6B28B9E8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2078-FF51-47B2-9C6F-56878CCF87D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249603"/>
      </p:ext>
    </p:extLst>
  </p:cSld>
  <p:clrMapOvr>
    <a:masterClrMapping/>
  </p:clrMapOvr>
  <p:transition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97F3F964-1849-43F0-9CDE-385859174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B13D7B7-B222-47B7-ACF1-B32D1D243D9F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C05BCB4-EE48-4D41-B9DE-4A2D041E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F8A83965-C571-436E-AD0D-96094ABD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95852-D817-49FA-9430-8553520A5C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5578213"/>
      </p:ext>
    </p:extLst>
  </p:cSld>
  <p:clrMapOvr>
    <a:masterClrMapping/>
  </p:clrMapOvr>
  <p:transition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1A216A5-DA5A-482A-81FA-4AE8FFA0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BA11C9FA-0D3C-43D2-8B27-15BEB703C78D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B903993-3692-448F-AB59-D0116D07C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E2F5128-B0A8-49E4-B800-EB23AB82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7256-5CA6-44EF-AAC1-1B7471AFC4B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4390018"/>
      </p:ext>
    </p:extLst>
  </p:cSld>
  <p:clrMapOvr>
    <a:masterClrMapping/>
  </p:clrMapOvr>
  <p:transition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E40483A-9A9A-4155-A1B8-E6E68E494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11CCB09-B2F0-4686-A79F-211A4D21EA40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69940F3-648E-4D57-9C20-94957E0C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E7C5549-5414-44E6-9D63-99AD2432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C57E3-60A4-4812-8653-CBB01323F37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0850891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F2A7D66-EC2B-4E73-9988-A4D2FACD5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D0862-9E7A-4A6F-AE2C-992A20BDCC7B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F51DEE9-618F-4E22-BBEB-83DFE96E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EA8F94B-0E28-42F3-9ADB-AC230623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EE5A4-0223-4237-80F7-7D062367BEE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8971849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AE378772-BEFD-4441-9019-5EB1F82E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BDA03-5431-4B94-8C7E-2D96EE24CCAC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8B6D788-67C9-4B16-98BF-F337E16D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979A396-2781-47E8-8D6D-67FB3D8BF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F5A5-FD04-4B18-90FB-DA347EB5B82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64041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B655D282-E762-4FC8-9218-0456C9C57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6EC1-F9E4-4DED-978B-6F74F8B0FFAB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01542F6-7C29-4D0C-85E5-2906A719B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1B30040-82CE-4DB9-A91E-410F94207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47A4-EBC8-4CAA-9C67-6FBED45C161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228572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D8C5F4-ACC3-4ECA-8B74-11FF1E59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FE7D3-E7C2-43E2-A897-8D2759AB7D79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2F50AB-7C32-413D-8BDA-3DE0B310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5C50B0-9D68-4485-8144-B986C4E1F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357810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05FA33-51B2-4CD2-9372-C5449F7C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E2277-5252-409C-B7A3-A0F504DA89A8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3C6E60C-FF85-4CCE-8B3C-4C178351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08088E9-1C17-47C6-9325-6F598C1FC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4F0B2-A215-402C-9E8A-99898C397C2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87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2E247AC-7A0D-447C-ABFD-F3EC8E43F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98F7D-7C02-4BBD-98F7-0F71162C00EB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4B62B9A-FBED-4060-BED4-FA8D04EB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5D572C-34FA-4E12-9F35-63B15B1E5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BF43-E475-4A10-ABD6-7F8C97D1105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8263248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FEA69031-EF00-4CCB-A977-6F8526D9FD8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11D9556B-BC6E-4267-A02F-27A170ED5E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FC7B34-F647-421C-9291-4D34EC3E34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6DDFD88A-162A-4B61-9AD2-028A54B7F77D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A223BF-8A2D-4B2D-B1BE-1F34F434E5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AE410-CE13-49E9-AD8B-3951CCE8D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706258-8C45-4D03-B464-E63645FD489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26" r:id="rId1"/>
    <p:sldLayoutId id="2147490427" r:id="rId2"/>
    <p:sldLayoutId id="2147490428" r:id="rId3"/>
    <p:sldLayoutId id="2147490429" r:id="rId4"/>
    <p:sldLayoutId id="2147490430" r:id="rId5"/>
    <p:sldLayoutId id="2147490431" r:id="rId6"/>
    <p:sldLayoutId id="2147490432" r:id="rId7"/>
    <p:sldLayoutId id="2147490433" r:id="rId8"/>
    <p:sldLayoutId id="2147490434" r:id="rId9"/>
    <p:sldLayoutId id="2147490435" r:id="rId10"/>
    <p:sldLayoutId id="2147490436" r:id="rId11"/>
    <p:sldLayoutId id="2147490437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>
            <a:extLst>
              <a:ext uri="{FF2B5EF4-FFF2-40B4-BE49-F238E27FC236}">
                <a16:creationId xmlns:a16="http://schemas.microsoft.com/office/drawing/2014/main" id="{F9088BE9-AD50-4695-A832-48038CE575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>
            <a:extLst>
              <a:ext uri="{FF2B5EF4-FFF2-40B4-BE49-F238E27FC236}">
                <a16:creationId xmlns:a16="http://schemas.microsoft.com/office/drawing/2014/main" id="{715DEB8D-AB7C-4B27-B3AF-1980F2DC26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792B42C-2B8F-43E4-834D-FB3B3AA7B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7123371D-168C-4AA9-A83D-72BD0201C75E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B03ED7A-EF71-4D56-B91F-BD6E3CBAB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8269F66-D6F0-431A-AB96-2D0DF54B6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E87C53B-317A-4A94-83F4-5BC9F712616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49" r:id="rId1"/>
    <p:sldLayoutId id="2147490450" r:id="rId2"/>
    <p:sldLayoutId id="2147490451" r:id="rId3"/>
    <p:sldLayoutId id="2147490452" r:id="rId4"/>
    <p:sldLayoutId id="2147490453" r:id="rId5"/>
    <p:sldLayoutId id="2147490454" r:id="rId6"/>
    <p:sldLayoutId id="2147490455" r:id="rId7"/>
    <p:sldLayoutId id="2147490456" r:id="rId8"/>
    <p:sldLayoutId id="2147490457" r:id="rId9"/>
    <p:sldLayoutId id="2147490458" r:id="rId10"/>
    <p:sldLayoutId id="2147490459" r:id="rId11"/>
  </p:sldLayoutIdLst>
  <p:transition>
    <p:cut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プレースホルダ 1">
            <a:extLst>
              <a:ext uri="{FF2B5EF4-FFF2-40B4-BE49-F238E27FC236}">
                <a16:creationId xmlns:a16="http://schemas.microsoft.com/office/drawing/2014/main" id="{42D27948-653C-4007-BA33-8AA5027710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47" name="テキスト プレースホルダ 2">
            <a:extLst>
              <a:ext uri="{FF2B5EF4-FFF2-40B4-BE49-F238E27FC236}">
                <a16:creationId xmlns:a16="http://schemas.microsoft.com/office/drawing/2014/main" id="{9665870C-5AF5-4DAD-B0BB-F16DDD1BB3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4FE7505-AEAF-4A8B-ABE4-A9FC2A524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87BC87FA-EA0F-4335-8B77-5AA2E9ECF247}" type="datetime1">
              <a:rPr lang="ja-JP" altLang="en-US" smtClean="0"/>
              <a:t>2025/1/7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FC76152-36B0-441C-9CA3-C6A1AEBF3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FBBDD65-DEAE-4964-A242-8260FA8C6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870E97A-8993-40BC-8CCE-DEAE609FCF6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82" r:id="rId1"/>
    <p:sldLayoutId id="2147490483" r:id="rId2"/>
    <p:sldLayoutId id="2147490484" r:id="rId3"/>
    <p:sldLayoutId id="2147490485" r:id="rId4"/>
    <p:sldLayoutId id="2147490486" r:id="rId5"/>
    <p:sldLayoutId id="2147490487" r:id="rId6"/>
    <p:sldLayoutId id="2147490488" r:id="rId7"/>
    <p:sldLayoutId id="2147490489" r:id="rId8"/>
    <p:sldLayoutId id="2147490490" r:id="rId9"/>
    <p:sldLayoutId id="2147490491" r:id="rId10"/>
    <p:sldLayoutId id="2147490492" r:id="rId11"/>
  </p:sldLayoutIdLst>
  <p:transition>
    <p:cut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10B51C2A-D8B3-42A8-ACE3-54632EF32CC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91580" y="260648"/>
            <a:ext cx="7560840" cy="316835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400" dirty="0"/>
              <a:t>　　　　　　　　　　　　　　　　　　　　　　　　</a:t>
            </a:r>
            <a:br>
              <a:rPr lang="en-US" altLang="ja-JP" sz="1400" dirty="0"/>
            </a:br>
            <a:br>
              <a:rPr lang="en-US" altLang="ja-JP" sz="1400" dirty="0"/>
            </a:br>
            <a:br>
              <a:rPr lang="en-US" altLang="ja-JP" b="1" dirty="0"/>
            </a:br>
            <a:r>
              <a:rPr lang="ja-JP" altLang="en-US" sz="4000" b="1" dirty="0">
                <a:solidFill>
                  <a:srgbClr val="00B0F0"/>
                </a:solidFill>
              </a:rPr>
              <a:t>地方公務員の安全衛生について</a:t>
            </a:r>
            <a:br>
              <a:rPr lang="en-US" altLang="ja-JP" sz="4000" dirty="0">
                <a:solidFill>
                  <a:srgbClr val="00B0F0"/>
                </a:solidFill>
              </a:rPr>
            </a:br>
            <a:r>
              <a:rPr lang="ja-JP" altLang="en-US" sz="2700" dirty="0"/>
              <a:t>（公務災害</a:t>
            </a:r>
            <a:r>
              <a:rPr lang="en-US" altLang="ja-JP" sz="2700" dirty="0"/>
              <a:t>･</a:t>
            </a:r>
            <a:r>
              <a:rPr lang="ja-JP" altLang="en-US" sz="2700" dirty="0"/>
              <a:t>健康状況等の現況）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8AA9BE30-BFA7-49F7-A966-1C08210A49C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831975" y="5084762"/>
            <a:ext cx="7312025" cy="1080541"/>
          </a:xfrm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000" dirty="0"/>
              <a:t>一般財団法人 地方公務員安全衛生推進協会</a:t>
            </a:r>
            <a:endParaRPr lang="en-US" altLang="ja-JP" sz="2000" dirty="0"/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000" dirty="0"/>
              <a:t>　　　　　　　　　　　　　　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C669349-B9DA-4921-A208-4EF4B5D0D29A}"/>
              </a:ext>
            </a:extLst>
          </p:cNvPr>
          <p:cNvSpPr txBox="1"/>
          <p:nvPr/>
        </p:nvSpPr>
        <p:spPr>
          <a:xfrm>
            <a:off x="4860032" y="692697"/>
            <a:ext cx="3600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j-cs"/>
              </a:rPr>
              <a:t>公務災害防止対策セミナー市町村研修支援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56321A-6F7C-4F6E-ACA1-EEF31770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  <p:transition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A8FA3D1-057A-487B-810F-2EDE7F08D40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在職死亡者数（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10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万人率）の推移（主な原因別）</a:t>
            </a:r>
          </a:p>
        </p:txBody>
      </p:sp>
      <p:sp>
        <p:nvSpPr>
          <p:cNvPr id="97283" name="正方形/長方形 5">
            <a:extLst>
              <a:ext uri="{FF2B5EF4-FFF2-40B4-BE49-F238E27FC236}">
                <a16:creationId xmlns:a16="http://schemas.microsoft.com/office/drawing/2014/main" id="{DEFCEBD9-91E4-4B7C-B0E2-385075BA5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99458"/>
            <a:ext cx="139653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</a:t>
            </a:r>
            <a:r>
              <a:rPr lang="en-US" altLang="ja-JP" sz="1100" dirty="0">
                <a:latin typeface="Tahoma" panose="020B0604030504040204" pitchFamily="34" charset="0"/>
              </a:rPr>
              <a:t>10</a:t>
            </a:r>
            <a:r>
              <a:rPr lang="ja-JP" altLang="en-US" sz="1100" dirty="0">
                <a:latin typeface="Tahoma" panose="020B0604030504040204" pitchFamily="34" charset="0"/>
              </a:rPr>
              <a:t>万人率（人）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EDC677-B663-4090-BCA7-D1F354311227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7352"/>
            <a:ext cx="301607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0C4CED1-3C3B-455F-BB89-6412FB98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4D96D-8B16-4313-9336-391A846E1996}" type="slidenum">
              <a:rPr lang="ja-JP" altLang="en-US" smtClean="0"/>
              <a:pPr>
                <a:defRPr/>
              </a:pPr>
              <a:t>10</a:t>
            </a:fld>
            <a:endParaRPr lang="en-US" altLang="ja-JP" dirty="0"/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D5C97230-A360-7FC7-5C97-2410E85523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596873"/>
              </p:ext>
            </p:extLst>
          </p:nvPr>
        </p:nvGraphicFramePr>
        <p:xfrm>
          <a:off x="632520" y="1861067"/>
          <a:ext cx="8187952" cy="4232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9B50269-456C-4F68-B79B-8C28F85544A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一般定期健康診断の有所見率の推移</a:t>
            </a:r>
          </a:p>
        </p:txBody>
      </p:sp>
      <p:graphicFrame>
        <p:nvGraphicFramePr>
          <p:cNvPr id="2" name="グラフ 7">
            <a:extLst>
              <a:ext uri="{FF2B5EF4-FFF2-40B4-BE49-F238E27FC236}">
                <a16:creationId xmlns:a16="http://schemas.microsoft.com/office/drawing/2014/main" id="{4276C7EC-2E84-4F72-96A7-FB36CB3C77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07732"/>
              </p:ext>
            </p:extLst>
          </p:nvPr>
        </p:nvGraphicFramePr>
        <p:xfrm>
          <a:off x="185738" y="1412776"/>
          <a:ext cx="8707437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角丸四角形 5">
            <a:extLst>
              <a:ext uri="{FF2B5EF4-FFF2-40B4-BE49-F238E27FC236}">
                <a16:creationId xmlns:a16="http://schemas.microsoft.com/office/drawing/2014/main" id="{E34453A4-3763-4635-9454-96BAB466DA56}"/>
              </a:ext>
            </a:extLst>
          </p:cNvPr>
          <p:cNvSpPr/>
          <p:nvPr/>
        </p:nvSpPr>
        <p:spPr>
          <a:xfrm>
            <a:off x="971600" y="1721643"/>
            <a:ext cx="2908300" cy="201612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１項目でも所見のあった者の比率</a:t>
            </a:r>
            <a:endParaRPr lang="en-US" altLang="ja-JP" sz="1400" b="1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R5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年度）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全体　　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80.7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都道府県・指定都市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80.5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特別区　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80.6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市（Ａ）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84.2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市（Ｂ）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73.9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町村　　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71.2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ja-JP" altLang="ja-JP" sz="1400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14D596-1AF4-414C-9CB0-CA15E3F7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60D2-D744-4154-BFCE-7E0D26C9380A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9" name="日付プレースホルダー 6">
            <a:extLst>
              <a:ext uri="{FF2B5EF4-FFF2-40B4-BE49-F238E27FC236}">
                <a16:creationId xmlns:a16="http://schemas.microsoft.com/office/drawing/2014/main" id="{6558B56C-0AAF-458B-A0E6-B1835C2C5659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1050542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6F9E6F6-FE52-40F0-9C41-F3DA492E86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367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一般定期健康診断の有所見率（主な検査項目別）</a:t>
            </a:r>
          </a:p>
        </p:txBody>
      </p:sp>
      <p:graphicFrame>
        <p:nvGraphicFramePr>
          <p:cNvPr id="2" name="グラフ 9">
            <a:extLst>
              <a:ext uri="{FF2B5EF4-FFF2-40B4-BE49-F238E27FC236}">
                <a16:creationId xmlns:a16="http://schemas.microsoft.com/office/drawing/2014/main" id="{D65B277D-B51A-4D6E-BEC5-BCF55536AD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6343371"/>
              </p:ext>
            </p:extLst>
          </p:nvPr>
        </p:nvGraphicFramePr>
        <p:xfrm>
          <a:off x="185738" y="1484784"/>
          <a:ext cx="8772525" cy="482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3B7738-6B2F-4F4D-86DE-678CDFDA0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12</a:t>
            </a:fld>
            <a:endParaRPr lang="en-US" altLang="ja-JP" dirty="0"/>
          </a:p>
        </p:txBody>
      </p:sp>
      <p:sp>
        <p:nvSpPr>
          <p:cNvPr id="8" name="日付プレースホルダー 6">
            <a:extLst>
              <a:ext uri="{FF2B5EF4-FFF2-40B4-BE49-F238E27FC236}">
                <a16:creationId xmlns:a16="http://schemas.microsoft.com/office/drawing/2014/main" id="{ACE5D650-0D15-4E27-9586-97B0A9F59AFA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271158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5642EC01-7EE7-4933-89A4-8CA388945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14375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200" dirty="0">
                <a:latin typeface="+mj-ea"/>
              </a:rPr>
              <a:t>一般財団法人　地方公務員安全衛生推進協会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D8903B3-083C-4DD1-B7B9-B7520342FE6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513" y="1196975"/>
            <a:ext cx="8964488" cy="5303838"/>
          </a:xfrm>
        </p:spPr>
        <p:txBody>
          <a:bodyPr rtlCol="0">
            <a:normAutofit/>
            <a:scene3d>
              <a:camera prst="orthographicFront"/>
              <a:lightRig rig="flat" dir="t"/>
            </a:scene3d>
            <a:sp3d prstMaterial="plastic"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目　 的　　</a:t>
            </a:r>
            <a:r>
              <a:rPr lang="ja-JP" altLang="en-US" sz="2600" dirty="0">
                <a:latin typeface="+mn-ea"/>
              </a:rPr>
              <a:t>地方公務員の安全と健康の確保</a:t>
            </a:r>
            <a:r>
              <a:rPr lang="en-US" altLang="ja-JP" sz="2600" dirty="0">
                <a:latin typeface="+mn-ea"/>
              </a:rPr>
              <a:t>､</a:t>
            </a:r>
            <a:r>
              <a:rPr lang="ja-JP" altLang="en-US" sz="2600" dirty="0">
                <a:latin typeface="+mn-ea"/>
              </a:rPr>
              <a:t>公務災害の未然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    　　　　　 防止及び快適な職場環境の形成・促進を図る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ja-JP" altLang="en-US" sz="2600" dirty="0">
              <a:latin typeface="+mn-ea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設 　立　　</a:t>
            </a:r>
            <a:r>
              <a:rPr lang="ja-JP" altLang="en-US" sz="2600" dirty="0">
                <a:latin typeface="+mn-ea"/>
              </a:rPr>
              <a:t>平成３年３月２０日（自治省設立許可）</a:t>
            </a:r>
          </a:p>
          <a:p>
            <a:pPr marL="21960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平成２５年４月１日　一般財団法人認可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ja-JP" altLang="en-US" sz="2600" dirty="0">
              <a:latin typeface="+mn-ea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所在地　　</a:t>
            </a:r>
            <a:r>
              <a:rPr lang="ja-JP" altLang="en-US" sz="2600" dirty="0">
                <a:latin typeface="+mn-ea"/>
              </a:rPr>
              <a:t>東京都千代田区麹町３丁目２番地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　　　　　　　　　　　　　垣見麹町ビル３階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事　 業　  </a:t>
            </a:r>
            <a:r>
              <a:rPr lang="ja-JP" altLang="en-US" sz="2600" dirty="0">
                <a:latin typeface="+mn-ea"/>
              </a:rPr>
              <a:t>地方公務員の安全衛生に関する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    ・ ノウハウ開発提供事業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　  ・ 人材育成研修事業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  　・ 健康づくり支援事業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 　 ・ 情報交流・情報収集・広報啓発事業　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EC096C2-3116-44A1-8CC5-259EC58F4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C9EB8A85-BB2F-4153-969B-D27CBD115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6" y="0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i="1" dirty="0">
                <a:solidFill>
                  <a:schemeClr val="bg1"/>
                </a:solidFill>
              </a:rPr>
              <a:t>　</a:t>
            </a:r>
            <a:r>
              <a:rPr lang="ja-JP" altLang="en-US" sz="3200" dirty="0"/>
              <a:t>公務災害認定件数の推移</a:t>
            </a:r>
          </a:p>
        </p:txBody>
      </p:sp>
      <p:sp>
        <p:nvSpPr>
          <p:cNvPr id="5" name="日付プレースホルダー 6">
            <a:extLst>
              <a:ext uri="{FF2B5EF4-FFF2-40B4-BE49-F238E27FC236}">
                <a16:creationId xmlns:a16="http://schemas.microsoft.com/office/drawing/2014/main" id="{A0632179-D8C0-4225-AC61-C2DA9D92FC36}"/>
              </a:ext>
            </a:extLst>
          </p:cNvPr>
          <p:cNvSpPr txBox="1">
            <a:spLocks/>
          </p:cNvSpPr>
          <p:nvPr/>
        </p:nvSpPr>
        <p:spPr bwMode="auto">
          <a:xfrm>
            <a:off x="5796136" y="6592267"/>
            <a:ext cx="271456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公務災害の現況～令和４年度認定分～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FE55AD-E8E8-4654-9CE8-142831DAA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B1A54-FD02-4EFD-91C0-1FD39EB9A230}" type="slidenum">
              <a:rPr lang="ja-JP" altLang="en-US" smtClean="0"/>
              <a:pPr>
                <a:defRPr/>
              </a:pPr>
              <a:t>3</a:t>
            </a:fld>
            <a:endParaRPr lang="en-US" altLang="ja-JP" dirty="0"/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8728284-2E73-48EB-FB18-F89AF7AB88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2825339"/>
              </p:ext>
            </p:extLst>
          </p:nvPr>
        </p:nvGraphicFramePr>
        <p:xfrm>
          <a:off x="323528" y="1052736"/>
          <a:ext cx="8496944" cy="544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EE8260A3-979F-47E8-91AB-6BED63EB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41332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i="1" dirty="0">
                <a:solidFill>
                  <a:schemeClr val="bg1"/>
                </a:solidFill>
              </a:rPr>
              <a:t>　</a:t>
            </a:r>
            <a:r>
              <a:rPr lang="ja-JP" altLang="en-US" sz="3200" dirty="0"/>
              <a:t>職員区分別公務災害認定件数の推移</a:t>
            </a:r>
          </a:p>
        </p:txBody>
      </p:sp>
      <p:sp>
        <p:nvSpPr>
          <p:cNvPr id="5" name="日付プレースホルダー 6">
            <a:extLst>
              <a:ext uri="{FF2B5EF4-FFF2-40B4-BE49-F238E27FC236}">
                <a16:creationId xmlns:a16="http://schemas.microsoft.com/office/drawing/2014/main" id="{20C91264-9298-4AED-9DEA-D7C1611AF09E}"/>
              </a:ext>
            </a:extLst>
          </p:cNvPr>
          <p:cNvSpPr txBox="1">
            <a:spLocks/>
          </p:cNvSpPr>
          <p:nvPr/>
        </p:nvSpPr>
        <p:spPr bwMode="auto">
          <a:xfrm>
            <a:off x="5817874" y="6592267"/>
            <a:ext cx="271456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公務災害の現況～令和４年度認定分～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217855-C8E8-44CD-8E44-8D6821528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B1A54-FD02-4EFD-91C0-1FD39EB9A230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39820E72-0E68-499C-E7FC-D4C8851739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4779013"/>
              </p:ext>
            </p:extLst>
          </p:nvPr>
        </p:nvGraphicFramePr>
        <p:xfrm>
          <a:off x="210119" y="1131319"/>
          <a:ext cx="8496944" cy="5440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線吹き出し 1 (枠付き) 1">
            <a:extLst>
              <a:ext uri="{FF2B5EF4-FFF2-40B4-BE49-F238E27FC236}">
                <a16:creationId xmlns:a16="http://schemas.microsoft.com/office/drawing/2014/main" id="{29ACB84F-EE18-79E3-6564-FE3A76F745C2}"/>
              </a:ext>
            </a:extLst>
          </p:cNvPr>
          <p:cNvSpPr/>
          <p:nvPr/>
        </p:nvSpPr>
        <p:spPr>
          <a:xfrm>
            <a:off x="7962910" y="3059470"/>
            <a:ext cx="518061" cy="239373"/>
          </a:xfrm>
          <a:prstGeom prst="borderCallout1">
            <a:avLst>
              <a:gd name="adj1" fmla="val 61303"/>
              <a:gd name="adj2" fmla="val -375"/>
              <a:gd name="adj3" fmla="val -173566"/>
              <a:gd name="adj4" fmla="val -6119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0" bIns="0" anchor="ctr" anchorCtr="0">
            <a:noAutofit/>
          </a:bodyPr>
          <a:lstStyle/>
          <a:p>
            <a:pPr>
              <a:lnSpc>
                <a:spcPts val="500"/>
              </a:lnSpc>
            </a:pPr>
            <a:r>
              <a:rPr lang="ja-JP" sz="6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警察職員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1" name="線吹き出し 1 (枠付き) 1">
            <a:extLst>
              <a:ext uri="{FF2B5EF4-FFF2-40B4-BE49-F238E27FC236}">
                <a16:creationId xmlns:a16="http://schemas.microsoft.com/office/drawing/2014/main" id="{A21A60D8-3AC3-6F43-09EB-F39F5B54AC17}"/>
              </a:ext>
            </a:extLst>
          </p:cNvPr>
          <p:cNvSpPr/>
          <p:nvPr/>
        </p:nvSpPr>
        <p:spPr>
          <a:xfrm>
            <a:off x="7962910" y="2192981"/>
            <a:ext cx="530240" cy="427487"/>
          </a:xfrm>
          <a:prstGeom prst="borderCallout1">
            <a:avLst>
              <a:gd name="adj1" fmla="val 61303"/>
              <a:gd name="adj2" fmla="val -375"/>
              <a:gd name="adj3" fmla="val -46674"/>
              <a:gd name="adj4" fmla="val -6180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3600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義務教育学校職員以</a:t>
            </a:r>
            <a:r>
              <a:rPr lang="ja-JP" sz="6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外</a:t>
            </a:r>
            <a:r>
              <a:rPr lang="ja-JP" sz="6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の　教育職員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2" name="線吹き出し 1 (枠付き) 1">
            <a:extLst>
              <a:ext uri="{FF2B5EF4-FFF2-40B4-BE49-F238E27FC236}">
                <a16:creationId xmlns:a16="http://schemas.microsoft.com/office/drawing/2014/main" id="{7CF1D7CF-7621-56F8-BDDC-B10229089EF0}"/>
              </a:ext>
            </a:extLst>
          </p:cNvPr>
          <p:cNvSpPr/>
          <p:nvPr/>
        </p:nvSpPr>
        <p:spPr>
          <a:xfrm>
            <a:off x="7962910" y="3585386"/>
            <a:ext cx="530240" cy="369369"/>
          </a:xfrm>
          <a:prstGeom prst="borderCallout1">
            <a:avLst>
              <a:gd name="adj1" fmla="val 61303"/>
              <a:gd name="adj2" fmla="val -375"/>
              <a:gd name="adj3" fmla="val -12492"/>
              <a:gd name="adj4" fmla="val -60986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3600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義務教育学校職員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3" name="線吹き出し 1 (枠付き) 1">
            <a:extLst>
              <a:ext uri="{FF2B5EF4-FFF2-40B4-BE49-F238E27FC236}">
                <a16:creationId xmlns:a16="http://schemas.microsoft.com/office/drawing/2014/main" id="{F1852B93-4E00-71CD-7C7E-CB538397D65E}"/>
              </a:ext>
            </a:extLst>
          </p:cNvPr>
          <p:cNvSpPr/>
          <p:nvPr/>
        </p:nvSpPr>
        <p:spPr>
          <a:xfrm>
            <a:off x="7962275" y="1556792"/>
            <a:ext cx="530240" cy="349646"/>
          </a:xfrm>
          <a:prstGeom prst="borderCallout1">
            <a:avLst>
              <a:gd name="adj1" fmla="val 61303"/>
              <a:gd name="adj2" fmla="val -375"/>
              <a:gd name="adj3" fmla="val -12077"/>
              <a:gd name="adj4" fmla="val -62480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3600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ＭＳ Ｐゴシック" panose="020B0600070205080204" pitchFamily="50" charset="-128"/>
              </a:rPr>
              <a:t>清掃事業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ＭＳ Ｐゴシック" panose="020B0600070205080204" pitchFamily="50" charset="-128"/>
              </a:rPr>
              <a:t>職　　員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4" name="線吹き出し 1 (枠付き) 1">
            <a:extLst>
              <a:ext uri="{FF2B5EF4-FFF2-40B4-BE49-F238E27FC236}">
                <a16:creationId xmlns:a16="http://schemas.microsoft.com/office/drawing/2014/main" id="{7CD780BC-CE71-92C3-C09C-5B66C1B33570}"/>
              </a:ext>
            </a:extLst>
          </p:cNvPr>
          <p:cNvSpPr/>
          <p:nvPr/>
        </p:nvSpPr>
        <p:spPr>
          <a:xfrm>
            <a:off x="7956376" y="5013176"/>
            <a:ext cx="530240" cy="202616"/>
          </a:xfrm>
          <a:prstGeom prst="borderCallout1">
            <a:avLst>
              <a:gd name="adj1" fmla="val 61303"/>
              <a:gd name="adj2" fmla="val -375"/>
              <a:gd name="adj3" fmla="val 33984"/>
              <a:gd name="adj4" fmla="val -5794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0" bIns="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そ</a:t>
            </a:r>
            <a:r>
              <a:rPr lang="ja-JP" sz="6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sz="6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他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A4825A-B58D-476C-A28C-8D194D5D215B}"/>
              </a:ext>
            </a:extLst>
          </p:cNvPr>
          <p:cNvSpPr txBox="1">
            <a:spLocks/>
          </p:cNvSpPr>
          <p:nvPr/>
        </p:nvSpPr>
        <p:spPr bwMode="auto">
          <a:xfrm>
            <a:off x="5817874" y="6525344"/>
            <a:ext cx="271456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公務災害の現況～令和４年度認定分～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D953A5E-9AF3-4F6C-AEDB-6BD242359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B1A54-FD02-4EFD-91C0-1FD39EB9A230}" type="slidenum">
              <a:rPr lang="ja-JP" altLang="en-US" smtClean="0"/>
              <a:pPr>
                <a:defRPr/>
              </a:pPr>
              <a:t>5</a:t>
            </a:fld>
            <a:endParaRPr lang="en-US" altLang="ja-JP" dirty="0"/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AC2C8B20-4963-CBFC-0E9A-2445101237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7506047"/>
              </p:ext>
            </p:extLst>
          </p:nvPr>
        </p:nvGraphicFramePr>
        <p:xfrm>
          <a:off x="323528" y="1073709"/>
          <a:ext cx="8496944" cy="5163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538D988-A249-F091-E986-E5109A9FD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19234"/>
            <a:ext cx="9144000" cy="764704"/>
          </a:xfrm>
          <a:solidFill>
            <a:srgbClr val="DCEEA7"/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200" dirty="0"/>
              <a:t>主な職員区分別公務災害千人率の推移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4927EE5-078C-402D-AEDD-302920C14A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246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地方公務員健康状況等調査（令和５年度）の概要</a:t>
            </a:r>
          </a:p>
        </p:txBody>
      </p:sp>
      <p:sp>
        <p:nvSpPr>
          <p:cNvPr id="84995" name="正方形/長方形 4">
            <a:extLst>
              <a:ext uri="{FF2B5EF4-FFF2-40B4-BE49-F238E27FC236}">
                <a16:creationId xmlns:a16="http://schemas.microsoft.com/office/drawing/2014/main" id="{5DA7DC0D-C112-45A8-86D6-BC4828E89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57338"/>
            <a:ext cx="9144000" cy="460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調査対象期間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日～令和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調査事項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健康診断等の実施状況に関する調査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Ⅱ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定期健康診断等の結果に関する調査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Ⅲ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長期病休者の状況に関する調査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Ⅳ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在職職員の死亡状況に関する調査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対象職員数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約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78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万人（主に首長部局の一般職員の約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61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％に相当）</a:t>
            </a:r>
            <a:endParaRPr lang="ja-JP" altLang="en-US" sz="18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zh-TW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zh-TW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調査対象団体</a:t>
            </a:r>
            <a:r>
              <a:rPr lang="en-US" altLang="zh-TW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zh-TW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51</a:t>
            </a:r>
            <a:r>
              <a:rPr lang="zh-TW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endParaRPr lang="en-US" altLang="ja-JP" sz="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〇都道府県（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47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）＋指定都市（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67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〇特別区＝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〇市（Ａ）：中核市・県庁所在市及び人口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万人以上の市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指定都市を除く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73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〇市（Ｂ）：人口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万人の市＝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94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〇町村：人口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万人の町村＝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94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市（Ｂ）及び町村については、毎年任意に都道府県ごとに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団体抽出。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警察職員、消防職員及び教員は対象外。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E541931-658E-42F7-B267-74E3E2916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3A5944-2A48-4841-A1D3-15E5B2B6E898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286BBF1-2B0D-4A80-86ED-7F6AD1A657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長期病休者数（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10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万人率）の推移</a:t>
            </a:r>
          </a:p>
        </p:txBody>
      </p:sp>
      <p:graphicFrame>
        <p:nvGraphicFramePr>
          <p:cNvPr id="2" name="グラフ 4">
            <a:extLst>
              <a:ext uri="{FF2B5EF4-FFF2-40B4-BE49-F238E27FC236}">
                <a16:creationId xmlns:a16="http://schemas.microsoft.com/office/drawing/2014/main" id="{BCFD2BE4-BD9C-4C6D-A292-BC9200756A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27488"/>
              </p:ext>
            </p:extLst>
          </p:nvPr>
        </p:nvGraphicFramePr>
        <p:xfrm>
          <a:off x="119063" y="1484785"/>
          <a:ext cx="8915400" cy="5055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1140" name="正方形/長方形 1">
            <a:extLst>
              <a:ext uri="{FF2B5EF4-FFF2-40B4-BE49-F238E27FC236}">
                <a16:creationId xmlns:a16="http://schemas.microsoft.com/office/drawing/2014/main" id="{C03241F7-17A6-46E2-BC66-34A0A5829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5743" y="1281764"/>
            <a:ext cx="14401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</a:t>
            </a:r>
            <a:r>
              <a:rPr lang="en-US" altLang="ja-JP" sz="1100" dirty="0">
                <a:latin typeface="Tahoma" panose="020B0604030504040204" pitchFamily="34" charset="0"/>
              </a:rPr>
              <a:t>10</a:t>
            </a:r>
            <a:r>
              <a:rPr lang="ja-JP" altLang="en-US" sz="1100" dirty="0">
                <a:latin typeface="Tahoma" panose="020B0604030504040204" pitchFamily="34" charset="0"/>
              </a:rPr>
              <a:t>万人率（人）</a:t>
            </a:r>
          </a:p>
        </p:txBody>
      </p:sp>
      <p:sp>
        <p:nvSpPr>
          <p:cNvPr id="91141" name="正方形/長方形 2">
            <a:extLst>
              <a:ext uri="{FF2B5EF4-FFF2-40B4-BE49-F238E27FC236}">
                <a16:creationId xmlns:a16="http://schemas.microsoft.com/office/drawing/2014/main" id="{0CEECE54-81D6-4324-BB03-2AE0F11B1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1469" y="1274758"/>
            <a:ext cx="166584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単位：長期病休者数（人）</a:t>
            </a:r>
          </a:p>
        </p:txBody>
      </p:sp>
      <p:sp>
        <p:nvSpPr>
          <p:cNvPr id="91142" name="日付プレースホルダー 6">
            <a:extLst>
              <a:ext uri="{FF2B5EF4-FFF2-40B4-BE49-F238E27FC236}">
                <a16:creationId xmlns:a16="http://schemas.microsoft.com/office/drawing/2014/main" id="{F1A41956-30EB-4536-B738-D91F7E6A15C8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F2C6B35-41A3-452E-8A3C-BB1FE551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7</a:t>
            </a:fld>
            <a:endParaRPr lang="en-US" altLang="ja-JP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734C33E-E66F-44ED-9084-E25286AFC2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5965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主な疾病分類別長期病休者数（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10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万人率）の推移</a:t>
            </a:r>
          </a:p>
        </p:txBody>
      </p:sp>
      <p:graphicFrame>
        <p:nvGraphicFramePr>
          <p:cNvPr id="3" name="グラフ 4">
            <a:extLst>
              <a:ext uri="{FF2B5EF4-FFF2-40B4-BE49-F238E27FC236}">
                <a16:creationId xmlns:a16="http://schemas.microsoft.com/office/drawing/2014/main" id="{A7695DA8-F3D8-4D12-90A1-D28064C00E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183121"/>
              </p:ext>
            </p:extLst>
          </p:nvPr>
        </p:nvGraphicFramePr>
        <p:xfrm>
          <a:off x="107950" y="1484313"/>
          <a:ext cx="8856538" cy="50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角丸四角形吹き出し 1">
            <a:extLst>
              <a:ext uri="{FF2B5EF4-FFF2-40B4-BE49-F238E27FC236}">
                <a16:creationId xmlns:a16="http://schemas.microsoft.com/office/drawing/2014/main" id="{8515C821-DCE9-4815-8334-7A697891AEA7}"/>
              </a:ext>
            </a:extLst>
          </p:cNvPr>
          <p:cNvSpPr/>
          <p:nvPr/>
        </p:nvSpPr>
        <p:spPr>
          <a:xfrm>
            <a:off x="6590159" y="3399036"/>
            <a:ext cx="2060575" cy="720725"/>
          </a:xfrm>
          <a:prstGeom prst="wedgeRoundRectCallout">
            <a:avLst>
              <a:gd name="adj1" fmla="val 32639"/>
              <a:gd name="adj2" fmla="val -235575"/>
              <a:gd name="adj3" fmla="val 16667"/>
            </a:avLst>
          </a:prstGeom>
          <a:solidFill>
            <a:srgbClr val="FF0000"/>
          </a:solidFill>
          <a:ln w="476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en-US" altLang="ja-JP" sz="5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en-US" altLang="ja-JP" sz="1400" b="1" dirty="0">
                <a:solidFill>
                  <a:schemeClr val="bg1"/>
                </a:solidFill>
              </a:rPr>
              <a:t>10</a:t>
            </a:r>
            <a:r>
              <a:rPr lang="ja-JP" altLang="en-US" sz="1400" b="1" dirty="0">
                <a:solidFill>
                  <a:schemeClr val="bg1"/>
                </a:solidFill>
              </a:rPr>
              <a:t>年前（</a:t>
            </a:r>
            <a:r>
              <a:rPr lang="en-US" altLang="ja-JP" sz="1400" b="1" dirty="0">
                <a:solidFill>
                  <a:schemeClr val="bg1"/>
                </a:solidFill>
              </a:rPr>
              <a:t>H25</a:t>
            </a:r>
            <a:r>
              <a:rPr lang="ja-JP" altLang="en-US" sz="1400" b="1" dirty="0">
                <a:solidFill>
                  <a:schemeClr val="bg1"/>
                </a:solidFill>
              </a:rPr>
              <a:t>）の約</a:t>
            </a:r>
            <a:r>
              <a:rPr lang="en-US" altLang="ja-JP" sz="1400" b="1" dirty="0">
                <a:solidFill>
                  <a:schemeClr val="bg1"/>
                </a:solidFill>
              </a:rPr>
              <a:t>1.9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en-US" altLang="ja-JP" sz="1400" b="1" dirty="0">
                <a:solidFill>
                  <a:schemeClr val="bg1"/>
                </a:solidFill>
              </a:rPr>
              <a:t>15</a:t>
            </a:r>
            <a:r>
              <a:rPr lang="ja-JP" altLang="en-US" sz="1400" b="1" dirty="0">
                <a:solidFill>
                  <a:schemeClr val="bg1"/>
                </a:solidFill>
              </a:rPr>
              <a:t>年前（</a:t>
            </a:r>
            <a:r>
              <a:rPr lang="en-US" altLang="ja-JP" sz="1400" b="1" dirty="0">
                <a:solidFill>
                  <a:schemeClr val="bg1"/>
                </a:solidFill>
              </a:rPr>
              <a:t>H20</a:t>
            </a:r>
            <a:r>
              <a:rPr lang="ja-JP" altLang="en-US" sz="1400" b="1" dirty="0">
                <a:solidFill>
                  <a:schemeClr val="bg1"/>
                </a:solidFill>
              </a:rPr>
              <a:t>）の約</a:t>
            </a:r>
            <a:r>
              <a:rPr lang="en-US" altLang="ja-JP" sz="1400" b="1" dirty="0">
                <a:solidFill>
                  <a:schemeClr val="bg1"/>
                </a:solidFill>
              </a:rPr>
              <a:t>2.0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lang="ja-JP" altLang="en-US" sz="1050" b="1" dirty="0">
              <a:solidFill>
                <a:schemeClr val="bg1"/>
              </a:solidFill>
            </a:endParaRPr>
          </a:p>
        </p:txBody>
      </p:sp>
      <p:sp>
        <p:nvSpPr>
          <p:cNvPr id="93189" name="日付プレースホルダー 6">
            <a:extLst>
              <a:ext uri="{FF2B5EF4-FFF2-40B4-BE49-F238E27FC236}">
                <a16:creationId xmlns:a16="http://schemas.microsoft.com/office/drawing/2014/main" id="{B561543A-DB75-45D5-BF29-7888E071157D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2146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1">
            <a:extLst>
              <a:ext uri="{FF2B5EF4-FFF2-40B4-BE49-F238E27FC236}">
                <a16:creationId xmlns:a16="http://schemas.microsoft.com/office/drawing/2014/main" id="{097A6777-FD7E-4B46-8622-F05CC77DC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76190"/>
            <a:ext cx="14401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</a:t>
            </a:r>
            <a:r>
              <a:rPr lang="en-US" altLang="ja-JP" sz="1100" dirty="0">
                <a:latin typeface="Tahoma" panose="020B0604030504040204" pitchFamily="34" charset="0"/>
              </a:rPr>
              <a:t>10</a:t>
            </a:r>
            <a:r>
              <a:rPr lang="ja-JP" altLang="en-US" sz="1100" dirty="0">
                <a:latin typeface="Tahoma" panose="020B0604030504040204" pitchFamily="34" charset="0"/>
              </a:rPr>
              <a:t>万人率（人）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3AEC76D-3DCC-400D-952A-10917BD9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4DC6997-0C38-45AE-A6DF-4371FFEB52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長期病休者の疾病分類別構成比の推移</a:t>
            </a:r>
          </a:p>
        </p:txBody>
      </p:sp>
      <p:graphicFrame>
        <p:nvGraphicFramePr>
          <p:cNvPr id="2" name="グラフ 7">
            <a:extLst>
              <a:ext uri="{FF2B5EF4-FFF2-40B4-BE49-F238E27FC236}">
                <a16:creationId xmlns:a16="http://schemas.microsoft.com/office/drawing/2014/main" id="{7F0AB845-77B5-489B-A575-3352B5361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623827"/>
              </p:ext>
            </p:extLst>
          </p:nvPr>
        </p:nvGraphicFramePr>
        <p:xfrm>
          <a:off x="119063" y="1484313"/>
          <a:ext cx="8905875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5236" name="日付プレースホルダー 6">
            <a:extLst>
              <a:ext uri="{FF2B5EF4-FFF2-40B4-BE49-F238E27FC236}">
                <a16:creationId xmlns:a16="http://schemas.microsoft.com/office/drawing/2014/main" id="{69799849-4D56-45EF-B635-59C4B849A125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7352"/>
            <a:ext cx="301607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8F26C2-89AC-40BD-A954-EECB830B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9</a:t>
            </a:fld>
            <a:endParaRPr lang="en-US" altLang="ja-JP" dirty="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​​テーマ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ユーザー定義 2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CC0066"/>
        </a:solidFill>
      </a:spPr>
      <a:bodyPr vert="horz" lIns="91440" tIns="45720" rIns="91440" bIns="45720" rtlCol="0" anchor="ctr">
        <a:normAutofit/>
        <a:scene3d>
          <a:camera prst="orthographicFront"/>
          <a:lightRig rig="morning" dir="t"/>
        </a:scene3d>
        <a:sp3d extrusionH="57150" prstMaterial="plastic">
          <a:bevelT w="38100" h="38100"/>
        </a:sp3d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1" sz="4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6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CC0066"/>
        </a:solidFill>
      </a:spPr>
      <a:bodyPr vert="horz" lIns="91440" tIns="45720" rIns="91440" bIns="45720" rtlCol="0" anchor="ctr">
        <a:normAutofit/>
        <a:scene3d>
          <a:camera prst="orthographicFront"/>
          <a:lightRig rig="morning" dir="t"/>
        </a:scene3d>
        <a:sp3d extrusionH="57150" prstMaterial="plastic">
          <a:bevelT w="38100" h="38100"/>
        </a:sp3d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1" sz="4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13667</TotalTime>
  <Words>781</Words>
  <Application>Microsoft Office PowerPoint</Application>
  <PresentationFormat>画面に合わせる (4:3)</PresentationFormat>
  <Paragraphs>104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12</vt:i4>
      </vt:variant>
    </vt:vector>
  </HeadingPairs>
  <TitlesOfParts>
    <vt:vector size="23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Tahoma</vt:lpstr>
      <vt:lpstr>Times New Roman</vt:lpstr>
      <vt:lpstr>Office ​​テーマ</vt:lpstr>
      <vt:lpstr>3_Office テーマ</vt:lpstr>
      <vt:lpstr>6_Office テーマ</vt:lpstr>
      <vt:lpstr>　　　　　　　　　　　　　　　　　　　　　　　　   地方公務員の安全衛生について （公務災害･健康状況等の現況）</vt:lpstr>
      <vt:lpstr>一般財団法人　地方公務員安全衛生推進協会</vt:lpstr>
      <vt:lpstr>　公務災害認定件数の推移</vt:lpstr>
      <vt:lpstr>　職員区分別公務災害認定件数の推移</vt:lpstr>
      <vt:lpstr>主な職員区分別公務災害千人率の推移</vt:lpstr>
      <vt:lpstr>地方公務員健康状況等調査（令和５年度）の概要</vt:lpstr>
      <vt:lpstr>長期病休者数（10万人率）の推移</vt:lpstr>
      <vt:lpstr>主な疾病分類別長期病休者数（10万人率）の推移</vt:lpstr>
      <vt:lpstr>長期病休者の疾病分類別構成比の推移</vt:lpstr>
      <vt:lpstr>在職死亡者数（10万人率）の推移（主な原因別）</vt:lpstr>
      <vt:lpstr>一般定期健康診断の有所見率の推移</vt:lpstr>
      <vt:lpstr>一般定期健康診断の有所見率（主な検査項目別）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研修課員</dc:creator>
  <cp:lastModifiedBy>佐藤 仁志</cp:lastModifiedBy>
  <cp:revision>1155</cp:revision>
  <cp:lastPrinted>2025-01-07T04:16:59Z</cp:lastPrinted>
  <dcterms:created xsi:type="dcterms:W3CDTF">2005-07-12T06:53:32Z</dcterms:created>
  <dcterms:modified xsi:type="dcterms:W3CDTF">2025-01-07T04:17:19Z</dcterms:modified>
</cp:coreProperties>
</file>